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74" r:id="rId3"/>
    <p:sldId id="284" r:id="rId4"/>
    <p:sldId id="275" r:id="rId5"/>
    <p:sldId id="258" r:id="rId6"/>
    <p:sldId id="285" r:id="rId7"/>
    <p:sldId id="282" r:id="rId8"/>
    <p:sldId id="289" r:id="rId9"/>
    <p:sldId id="287" r:id="rId10"/>
    <p:sldId id="286" r:id="rId11"/>
    <p:sldId id="277" r:id="rId12"/>
    <p:sldId id="257" r:id="rId13"/>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357" cy="480547"/>
          </a:xfrm>
          <a:prstGeom prst="rect">
            <a:avLst/>
          </a:prstGeom>
        </p:spPr>
        <p:txBody>
          <a:bodyPr vert="horz" lIns="93790" tIns="46895" rIns="93790" bIns="46895" rtlCol="0"/>
          <a:lstStyle>
            <a:lvl1pPr algn="l">
              <a:defRPr sz="1200"/>
            </a:lvl1pPr>
          </a:lstStyle>
          <a:p>
            <a:endParaRPr lang="en-US"/>
          </a:p>
        </p:txBody>
      </p:sp>
      <p:sp>
        <p:nvSpPr>
          <p:cNvPr id="3" name="Date Placeholder 2"/>
          <p:cNvSpPr>
            <a:spLocks noGrp="1"/>
          </p:cNvSpPr>
          <p:nvPr>
            <p:ph type="dt" idx="1"/>
          </p:nvPr>
        </p:nvSpPr>
        <p:spPr>
          <a:xfrm>
            <a:off x="4143209" y="0"/>
            <a:ext cx="3170357" cy="480547"/>
          </a:xfrm>
          <a:prstGeom prst="rect">
            <a:avLst/>
          </a:prstGeom>
        </p:spPr>
        <p:txBody>
          <a:bodyPr vert="horz" lIns="93790" tIns="46895" rIns="93790" bIns="46895" rtlCol="0"/>
          <a:lstStyle>
            <a:lvl1pPr algn="r">
              <a:defRPr sz="1200"/>
            </a:lvl1pPr>
          </a:lstStyle>
          <a:p>
            <a:fld id="{5B64F113-5FF2-4F97-8ABE-B23086DDA6BE}" type="datetimeFigureOut">
              <a:rPr lang="en-US" smtClean="0"/>
              <a:pPr/>
              <a:t>3/11/2023</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3790" tIns="46895" rIns="93790" bIns="46895" rtlCol="0" anchor="ctr"/>
          <a:lstStyle/>
          <a:p>
            <a:endParaRPr lang="en-US"/>
          </a:p>
        </p:txBody>
      </p:sp>
      <p:sp>
        <p:nvSpPr>
          <p:cNvPr id="5" name="Notes Placeholder 4"/>
          <p:cNvSpPr>
            <a:spLocks noGrp="1"/>
          </p:cNvSpPr>
          <p:nvPr>
            <p:ph type="body" sz="quarter" idx="3"/>
          </p:nvPr>
        </p:nvSpPr>
        <p:spPr>
          <a:xfrm>
            <a:off x="730867" y="4620395"/>
            <a:ext cx="5853468" cy="3781062"/>
          </a:xfrm>
          <a:prstGeom prst="rect">
            <a:avLst/>
          </a:prstGeom>
        </p:spPr>
        <p:txBody>
          <a:bodyPr vert="horz" lIns="93790" tIns="46895" rIns="93790" bIns="4689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653"/>
            <a:ext cx="3170357" cy="480547"/>
          </a:xfrm>
          <a:prstGeom prst="rect">
            <a:avLst/>
          </a:prstGeom>
        </p:spPr>
        <p:txBody>
          <a:bodyPr vert="horz" lIns="93790" tIns="46895" rIns="93790" bIns="46895" rtlCol="0" anchor="b"/>
          <a:lstStyle>
            <a:lvl1pPr algn="l">
              <a:defRPr sz="1200"/>
            </a:lvl1pPr>
          </a:lstStyle>
          <a:p>
            <a:endParaRPr lang="en-US"/>
          </a:p>
        </p:txBody>
      </p:sp>
      <p:sp>
        <p:nvSpPr>
          <p:cNvPr id="7" name="Slide Number Placeholder 6"/>
          <p:cNvSpPr>
            <a:spLocks noGrp="1"/>
          </p:cNvSpPr>
          <p:nvPr>
            <p:ph type="sldNum" sz="quarter" idx="5"/>
          </p:nvPr>
        </p:nvSpPr>
        <p:spPr>
          <a:xfrm>
            <a:off x="4143209" y="9120653"/>
            <a:ext cx="3170357" cy="480547"/>
          </a:xfrm>
          <a:prstGeom prst="rect">
            <a:avLst/>
          </a:prstGeom>
        </p:spPr>
        <p:txBody>
          <a:bodyPr vert="horz" lIns="93790" tIns="46895" rIns="93790" bIns="46895" rtlCol="0" anchor="b"/>
          <a:lstStyle>
            <a:lvl1pPr algn="r">
              <a:defRPr sz="1200"/>
            </a:lvl1pPr>
          </a:lstStyle>
          <a:p>
            <a:fld id="{2B27615F-5FF2-4495-A805-6F8B6F7C77B2}" type="slidenum">
              <a:rPr lang="en-US" smtClean="0"/>
              <a:pPr/>
              <a:t>‹#›</a:t>
            </a:fld>
            <a:endParaRPr lang="en-US"/>
          </a:p>
        </p:txBody>
      </p:sp>
    </p:spTree>
    <p:extLst>
      <p:ext uri="{BB962C8B-B14F-4D97-AF65-F5344CB8AC3E}">
        <p14:creationId xmlns:p14="http://schemas.microsoft.com/office/powerpoint/2010/main" val="3255805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962A5-564F-279C-C24E-8C1350E1EF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A768B9-96BF-6940-F7DF-22F9044607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95A37A-4DED-9A8C-50EF-9C1D62464AD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50EABC3-91A1-0028-7F2E-513CACE61C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A055E8-166D-03BA-E4CA-1D7CDDAD5EA8}"/>
              </a:ext>
            </a:extLst>
          </p:cNvPr>
          <p:cNvSpPr>
            <a:spLocks noGrp="1"/>
          </p:cNvSpPr>
          <p:nvPr>
            <p:ph type="sldNum" sz="quarter" idx="12"/>
          </p:nvPr>
        </p:nvSpPr>
        <p:spPr/>
        <p:txBody>
          <a:bodyPr/>
          <a:lstStyle/>
          <a:p>
            <a:fld id="{22444620-B9AA-4CA3-B4A9-3EA069D1C9AF}" type="slidenum">
              <a:rPr lang="en-US" smtClean="0"/>
              <a:pPr/>
              <a:t>‹#›</a:t>
            </a:fld>
            <a:endParaRPr lang="en-US"/>
          </a:p>
        </p:txBody>
      </p:sp>
    </p:spTree>
    <p:extLst>
      <p:ext uri="{BB962C8B-B14F-4D97-AF65-F5344CB8AC3E}">
        <p14:creationId xmlns:p14="http://schemas.microsoft.com/office/powerpoint/2010/main" val="199847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E7333-DE4F-FDDB-11CF-B6BFAF8273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A2CEB0-ADD1-775C-6D47-6431058D10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C52F3F-044C-9D67-C9CA-12E53F15BEE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B4F4A69-068A-4292-24CA-4DB8959F8F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7E30C4-0187-F7D7-43DE-86343AE66BCF}"/>
              </a:ext>
            </a:extLst>
          </p:cNvPr>
          <p:cNvSpPr>
            <a:spLocks noGrp="1"/>
          </p:cNvSpPr>
          <p:nvPr>
            <p:ph type="sldNum" sz="quarter" idx="12"/>
          </p:nvPr>
        </p:nvSpPr>
        <p:spPr/>
        <p:txBody>
          <a:bodyPr/>
          <a:lstStyle/>
          <a:p>
            <a:fld id="{22444620-B9AA-4CA3-B4A9-3EA069D1C9AF}" type="slidenum">
              <a:rPr lang="en-US" smtClean="0"/>
              <a:pPr/>
              <a:t>‹#›</a:t>
            </a:fld>
            <a:endParaRPr lang="en-US"/>
          </a:p>
        </p:txBody>
      </p:sp>
    </p:spTree>
    <p:extLst>
      <p:ext uri="{BB962C8B-B14F-4D97-AF65-F5344CB8AC3E}">
        <p14:creationId xmlns:p14="http://schemas.microsoft.com/office/powerpoint/2010/main" val="1419944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C655B1-AF6E-2BE1-238F-6729C87506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F147E9-663C-F688-A3A3-6E77D3B1A9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1E4DDB-8A09-1E72-53EF-02D91F0490E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6517AB6-4F30-6DB5-658E-5A1F9B4D67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7D6FEC-1AF5-D2F3-860B-75C06C1649EE}"/>
              </a:ext>
            </a:extLst>
          </p:cNvPr>
          <p:cNvSpPr>
            <a:spLocks noGrp="1"/>
          </p:cNvSpPr>
          <p:nvPr>
            <p:ph type="sldNum" sz="quarter" idx="12"/>
          </p:nvPr>
        </p:nvSpPr>
        <p:spPr/>
        <p:txBody>
          <a:bodyPr/>
          <a:lstStyle/>
          <a:p>
            <a:fld id="{22444620-B9AA-4CA3-B4A9-3EA069D1C9AF}" type="slidenum">
              <a:rPr lang="en-US" smtClean="0"/>
              <a:pPr/>
              <a:t>‹#›</a:t>
            </a:fld>
            <a:endParaRPr lang="en-US"/>
          </a:p>
        </p:txBody>
      </p:sp>
    </p:spTree>
    <p:extLst>
      <p:ext uri="{BB962C8B-B14F-4D97-AF65-F5344CB8AC3E}">
        <p14:creationId xmlns:p14="http://schemas.microsoft.com/office/powerpoint/2010/main" val="461489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165FB-AFF3-FD88-7DE5-90CF7FE074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B1D99E-D3E9-C742-5194-4196C4CBB4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B48ED9-66ED-1E86-6255-2FEDB92865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6768544-9764-DF4A-FE43-08AB019E0E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F3CA78-04C2-DFE0-78A9-F35B5A94DF3D}"/>
              </a:ext>
            </a:extLst>
          </p:cNvPr>
          <p:cNvSpPr>
            <a:spLocks noGrp="1"/>
          </p:cNvSpPr>
          <p:nvPr>
            <p:ph type="sldNum" sz="quarter" idx="12"/>
          </p:nvPr>
        </p:nvSpPr>
        <p:spPr/>
        <p:txBody>
          <a:bodyPr/>
          <a:lstStyle/>
          <a:p>
            <a:fld id="{22444620-B9AA-4CA3-B4A9-3EA069D1C9AF}" type="slidenum">
              <a:rPr lang="en-US" smtClean="0"/>
              <a:pPr/>
              <a:t>‹#›</a:t>
            </a:fld>
            <a:endParaRPr lang="en-US"/>
          </a:p>
        </p:txBody>
      </p:sp>
    </p:spTree>
    <p:extLst>
      <p:ext uri="{BB962C8B-B14F-4D97-AF65-F5344CB8AC3E}">
        <p14:creationId xmlns:p14="http://schemas.microsoft.com/office/powerpoint/2010/main" val="113087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8EAA7-2B2E-B9CC-CD89-C40590C2D1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5A1D6C-DD0C-4DFC-9FB3-125C7692E8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8F6421-595C-F2A3-5485-01F944C50EA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841238E-7359-5B82-09D6-72DBB8D5C7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D0E14D-B840-2EA7-D969-F147A6C6F327}"/>
              </a:ext>
            </a:extLst>
          </p:cNvPr>
          <p:cNvSpPr>
            <a:spLocks noGrp="1"/>
          </p:cNvSpPr>
          <p:nvPr>
            <p:ph type="sldNum" sz="quarter" idx="12"/>
          </p:nvPr>
        </p:nvSpPr>
        <p:spPr/>
        <p:txBody>
          <a:bodyPr/>
          <a:lstStyle/>
          <a:p>
            <a:fld id="{22444620-B9AA-4CA3-B4A9-3EA069D1C9AF}" type="slidenum">
              <a:rPr lang="en-US" smtClean="0"/>
              <a:pPr/>
              <a:t>‹#›</a:t>
            </a:fld>
            <a:endParaRPr lang="en-US"/>
          </a:p>
        </p:txBody>
      </p:sp>
    </p:spTree>
    <p:extLst>
      <p:ext uri="{BB962C8B-B14F-4D97-AF65-F5344CB8AC3E}">
        <p14:creationId xmlns:p14="http://schemas.microsoft.com/office/powerpoint/2010/main" val="2933494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C1C4C-DD19-B225-CCBD-7C5963AB64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E6F346-83DC-18FA-0317-D024DE74A7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22E702-EDD5-1796-99BD-2268D0BFCE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24DB68-CDFC-6C95-D3A0-82793CAE130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D494B95-A03F-2BFA-CE0C-53C27740D9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2F6606-3136-B0C7-94C4-34F599D104AF}"/>
              </a:ext>
            </a:extLst>
          </p:cNvPr>
          <p:cNvSpPr>
            <a:spLocks noGrp="1"/>
          </p:cNvSpPr>
          <p:nvPr>
            <p:ph type="sldNum" sz="quarter" idx="12"/>
          </p:nvPr>
        </p:nvSpPr>
        <p:spPr/>
        <p:txBody>
          <a:bodyPr/>
          <a:lstStyle/>
          <a:p>
            <a:fld id="{22444620-B9AA-4CA3-B4A9-3EA069D1C9AF}" type="slidenum">
              <a:rPr lang="en-US" smtClean="0"/>
              <a:pPr/>
              <a:t>‹#›</a:t>
            </a:fld>
            <a:endParaRPr lang="en-US"/>
          </a:p>
        </p:txBody>
      </p:sp>
    </p:spTree>
    <p:extLst>
      <p:ext uri="{BB962C8B-B14F-4D97-AF65-F5344CB8AC3E}">
        <p14:creationId xmlns:p14="http://schemas.microsoft.com/office/powerpoint/2010/main" val="2193379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A1118-9CCD-25B3-9B37-9298F32FF9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3DB57C-1BC0-BBF7-4427-829C23C830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1066C5-5067-3FCE-DEE7-B3664C013B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ABB4A6-4630-1BA9-A7CD-FED015D8C8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4C1586-13E1-7688-7485-59E1650B5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112AFB-0EC2-71AE-81E0-93FF97E2571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E73D1E3B-EE6B-CF61-681B-4C32B5ADA5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A7FC2E-910D-8070-6A90-A657DAE07EFA}"/>
              </a:ext>
            </a:extLst>
          </p:cNvPr>
          <p:cNvSpPr>
            <a:spLocks noGrp="1"/>
          </p:cNvSpPr>
          <p:nvPr>
            <p:ph type="sldNum" sz="quarter" idx="12"/>
          </p:nvPr>
        </p:nvSpPr>
        <p:spPr/>
        <p:txBody>
          <a:bodyPr/>
          <a:lstStyle/>
          <a:p>
            <a:fld id="{22444620-B9AA-4CA3-B4A9-3EA069D1C9AF}" type="slidenum">
              <a:rPr lang="en-US" smtClean="0"/>
              <a:pPr/>
              <a:t>‹#›</a:t>
            </a:fld>
            <a:endParaRPr lang="en-US"/>
          </a:p>
        </p:txBody>
      </p:sp>
    </p:spTree>
    <p:extLst>
      <p:ext uri="{BB962C8B-B14F-4D97-AF65-F5344CB8AC3E}">
        <p14:creationId xmlns:p14="http://schemas.microsoft.com/office/powerpoint/2010/main" val="3963943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F2A27-DDC6-9083-CFB8-BC14B98015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63E828-8B32-7C7C-083F-48DD098879DD}"/>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1A48879-AAD3-B55D-7829-5E9B557733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1547DB-312C-FF3D-BD36-29D4DE95834B}"/>
              </a:ext>
            </a:extLst>
          </p:cNvPr>
          <p:cNvSpPr>
            <a:spLocks noGrp="1"/>
          </p:cNvSpPr>
          <p:nvPr>
            <p:ph type="sldNum" sz="quarter" idx="12"/>
          </p:nvPr>
        </p:nvSpPr>
        <p:spPr/>
        <p:txBody>
          <a:bodyPr/>
          <a:lstStyle/>
          <a:p>
            <a:fld id="{22444620-B9AA-4CA3-B4A9-3EA069D1C9AF}" type="slidenum">
              <a:rPr lang="en-US" smtClean="0"/>
              <a:pPr/>
              <a:t>‹#›</a:t>
            </a:fld>
            <a:endParaRPr lang="en-US"/>
          </a:p>
        </p:txBody>
      </p:sp>
    </p:spTree>
    <p:extLst>
      <p:ext uri="{BB962C8B-B14F-4D97-AF65-F5344CB8AC3E}">
        <p14:creationId xmlns:p14="http://schemas.microsoft.com/office/powerpoint/2010/main" val="791370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50BB6A-E086-C325-F4FA-FEBB715D90AC}"/>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5E4D2DED-F753-D085-2C9B-B623C7C84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21CE64-5BEF-E3EC-83BF-4D1AD237A398}"/>
              </a:ext>
            </a:extLst>
          </p:cNvPr>
          <p:cNvSpPr>
            <a:spLocks noGrp="1"/>
          </p:cNvSpPr>
          <p:nvPr>
            <p:ph type="sldNum" sz="quarter" idx="12"/>
          </p:nvPr>
        </p:nvSpPr>
        <p:spPr/>
        <p:txBody>
          <a:bodyPr/>
          <a:lstStyle/>
          <a:p>
            <a:fld id="{22444620-B9AA-4CA3-B4A9-3EA069D1C9AF}" type="slidenum">
              <a:rPr lang="en-US" smtClean="0"/>
              <a:pPr/>
              <a:t>‹#›</a:t>
            </a:fld>
            <a:endParaRPr lang="en-US"/>
          </a:p>
        </p:txBody>
      </p:sp>
    </p:spTree>
    <p:extLst>
      <p:ext uri="{BB962C8B-B14F-4D97-AF65-F5344CB8AC3E}">
        <p14:creationId xmlns:p14="http://schemas.microsoft.com/office/powerpoint/2010/main" val="16956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E1498-471B-2D91-675C-127D707A7D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90F9C8-0487-0A20-6E16-E1D1C099AE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EC5A80-B665-2767-EECA-E5748B1245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AA37D3-CEAF-B95B-93FF-843109BE3FB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F21D609-8533-C340-2271-B38AC36DF6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373C76-7501-D450-6DD9-0DF33FE718CC}"/>
              </a:ext>
            </a:extLst>
          </p:cNvPr>
          <p:cNvSpPr>
            <a:spLocks noGrp="1"/>
          </p:cNvSpPr>
          <p:nvPr>
            <p:ph type="sldNum" sz="quarter" idx="12"/>
          </p:nvPr>
        </p:nvSpPr>
        <p:spPr/>
        <p:txBody>
          <a:bodyPr/>
          <a:lstStyle/>
          <a:p>
            <a:fld id="{22444620-B9AA-4CA3-B4A9-3EA069D1C9AF}" type="slidenum">
              <a:rPr lang="en-US" smtClean="0"/>
              <a:pPr/>
              <a:t>‹#›</a:t>
            </a:fld>
            <a:endParaRPr lang="en-US"/>
          </a:p>
        </p:txBody>
      </p:sp>
    </p:spTree>
    <p:extLst>
      <p:ext uri="{BB962C8B-B14F-4D97-AF65-F5344CB8AC3E}">
        <p14:creationId xmlns:p14="http://schemas.microsoft.com/office/powerpoint/2010/main" val="1235579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59101-5BD6-2220-68C7-D668813FC6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FC12B0-4980-08F0-29D8-29D8429BB9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343E51-5449-D281-F14B-956F973DD5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58F70C-CA73-D287-7B23-45DC2E922B2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48FC66D-315A-5439-2836-DEFA9651DD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6033D6-9CB7-4722-93B7-3AA288439A5B}"/>
              </a:ext>
            </a:extLst>
          </p:cNvPr>
          <p:cNvSpPr>
            <a:spLocks noGrp="1"/>
          </p:cNvSpPr>
          <p:nvPr>
            <p:ph type="sldNum" sz="quarter" idx="12"/>
          </p:nvPr>
        </p:nvSpPr>
        <p:spPr/>
        <p:txBody>
          <a:bodyPr/>
          <a:lstStyle/>
          <a:p>
            <a:fld id="{22444620-B9AA-4CA3-B4A9-3EA069D1C9AF}" type="slidenum">
              <a:rPr lang="en-US" smtClean="0"/>
              <a:pPr/>
              <a:t>‹#›</a:t>
            </a:fld>
            <a:endParaRPr lang="en-US"/>
          </a:p>
        </p:txBody>
      </p:sp>
    </p:spTree>
    <p:extLst>
      <p:ext uri="{BB962C8B-B14F-4D97-AF65-F5344CB8AC3E}">
        <p14:creationId xmlns:p14="http://schemas.microsoft.com/office/powerpoint/2010/main" val="696625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F2C89A-8AC4-D5B7-D536-7736681468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3758D7-A11E-284B-D0FC-038E73720C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F7B6AB-42CF-A22E-0005-B30F7E9D45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57BA01D6-B6EE-EDB7-4FC9-3C13AFBFC3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27675E-0A68-6DF6-CE7C-0486FCBD48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44620-B9AA-4CA3-B4A9-3EA069D1C9AF}" type="slidenum">
              <a:rPr lang="en-US" smtClean="0"/>
              <a:pPr/>
              <a:t>‹#›</a:t>
            </a:fld>
            <a:endParaRPr lang="en-US"/>
          </a:p>
        </p:txBody>
      </p:sp>
    </p:spTree>
    <p:extLst>
      <p:ext uri="{BB962C8B-B14F-4D97-AF65-F5344CB8AC3E}">
        <p14:creationId xmlns:p14="http://schemas.microsoft.com/office/powerpoint/2010/main" val="4090838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9">
            <a:extLst>
              <a:ext uri="{FF2B5EF4-FFF2-40B4-BE49-F238E27FC236}">
                <a16:creationId xmlns:a16="http://schemas.microsoft.com/office/drawing/2014/main" id="{3904BE49-D42F-4F46-B6D8-2F3171216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11">
            <a:extLst>
              <a:ext uri="{FF2B5EF4-FFF2-40B4-BE49-F238E27FC236}">
                <a16:creationId xmlns:a16="http://schemas.microsoft.com/office/drawing/2014/main" id="{D57C06C8-18BE-4336-B9E0-3E15ACC93B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3" name="Freeform 5">
              <a:extLst>
                <a:ext uri="{FF2B5EF4-FFF2-40B4-BE49-F238E27FC236}">
                  <a16:creationId xmlns:a16="http://schemas.microsoft.com/office/drawing/2014/main" id="{C1C39E9B-4917-47D7-B9CB-56480F8876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6">
              <a:extLst>
                <a:ext uri="{FF2B5EF4-FFF2-40B4-BE49-F238E27FC236}">
                  <a16:creationId xmlns:a16="http://schemas.microsoft.com/office/drawing/2014/main" id="{5F7200AE-DDFE-46D2-ABCA-99906B970E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CAC40760-2393-4FAE-9A58-F4CDC06716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1080422B-1649-4C8E-9459-4214243609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0136A7BD-0DB3-401B-A6AB-38BD30D100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FD037346-242B-41AF-8CF5-C35284CA24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238EBF94-0BBF-4BAE-AE27-729E3AC135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3940EFD7-EB1A-47AF-9DC9-7D4FCC6011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6BAA7A10-98A8-4931-9BE2-B573EB3767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420223F5-34A9-4388-AF7B-38C76242FC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3CC9C746-C646-4363-B3D3-349B5C18C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3EAA5BC5-AB13-4C8E-9D9D-05DE777C5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500FC397-0569-4EC4-926A-DDD62AC495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284FF041-FE7D-47CD-830F-7FABF41C7C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224154F3-CDFE-4FFF-92E4-ECEACF4A66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CCE7404D-AA5A-4B82-A875-07F35D7C2D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526B6FED-4F20-4070-95B4-FF6F439E1C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3A75958D-1716-4B5A-A745-AFA4962FA4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531A2051-17DE-4E9D-9EA6-026B97B1A9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3" name="Rectangle 32">
            <a:extLst>
              <a:ext uri="{FF2B5EF4-FFF2-40B4-BE49-F238E27FC236}">
                <a16:creationId xmlns:a16="http://schemas.microsoft.com/office/drawing/2014/main" id="{CE0642A0-80D3-4F37-8249-A07E6F382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80" y="-6706"/>
            <a:ext cx="12194680" cy="4127711"/>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8B5CCCA-F6A7-1999-9592-D73B7E7E4F61}"/>
              </a:ext>
            </a:extLst>
          </p:cNvPr>
          <p:cNvPicPr>
            <a:picLocks noChangeAspect="1"/>
          </p:cNvPicPr>
          <p:nvPr/>
        </p:nvPicPr>
        <p:blipFill>
          <a:blip r:embed="rId2"/>
          <a:stretch>
            <a:fillRect/>
          </a:stretch>
        </p:blipFill>
        <p:spPr>
          <a:xfrm>
            <a:off x="180758" y="144596"/>
            <a:ext cx="11552981" cy="2339479"/>
          </a:xfrm>
          <a:prstGeom prst="rect">
            <a:avLst/>
          </a:prstGeom>
          <a:ln w="12700">
            <a:noFill/>
          </a:ln>
        </p:spPr>
      </p:pic>
      <p:grpSp>
        <p:nvGrpSpPr>
          <p:cNvPr id="35" name="Group 34">
            <a:extLst>
              <a:ext uri="{FF2B5EF4-FFF2-40B4-BE49-F238E27FC236}">
                <a16:creationId xmlns:a16="http://schemas.microsoft.com/office/drawing/2014/main" id="{FA760135-24A9-40C9-B45F-2EB5B6420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36" name="Isosceles Triangle 39">
              <a:extLst>
                <a:ext uri="{FF2B5EF4-FFF2-40B4-BE49-F238E27FC236}">
                  <a16:creationId xmlns:a16="http://schemas.microsoft.com/office/drawing/2014/main" id="{20E3CEE0-0CB3-421F-99FC-4585E6243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346BB80-2556-4779-9642-5706CAA33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8530003-55D3-7956-67BF-CF0161C102F3}"/>
              </a:ext>
            </a:extLst>
          </p:cNvPr>
          <p:cNvSpPr>
            <a:spLocks noGrp="1"/>
          </p:cNvSpPr>
          <p:nvPr>
            <p:ph type="ctrTitle"/>
          </p:nvPr>
        </p:nvSpPr>
        <p:spPr>
          <a:xfrm>
            <a:off x="1707001" y="4436167"/>
            <a:ext cx="9433807" cy="770778"/>
          </a:xfrm>
        </p:spPr>
        <p:txBody>
          <a:bodyPr>
            <a:normAutofit/>
          </a:bodyPr>
          <a:lstStyle/>
          <a:p>
            <a:pPr marL="0" marR="0" algn="ctr">
              <a:spcBef>
                <a:spcPts val="0"/>
              </a:spcBef>
              <a:spcAft>
                <a:spcPts val="0"/>
              </a:spcAft>
            </a:pPr>
            <a:r>
              <a:rPr lang="en-US" sz="3200" dirty="0">
                <a:effectLst/>
                <a:latin typeface="Cambria" panose="02040503050406030204" pitchFamily="18" charset="0"/>
                <a:ea typeface="Microsoft Sans Serif" panose="020B0604020202020204" pitchFamily="34" charset="0"/>
                <a:cs typeface="Times New Roman" panose="02020603050405020304" pitchFamily="18" charset="0"/>
              </a:rPr>
              <a:t>ARM-LPC2148 Piggyback Board</a:t>
            </a:r>
            <a:endParaRPr lang="en-US" sz="1800" dirty="0">
              <a:effectLst/>
              <a:latin typeface="Microsoft Sans Serif" panose="020B0604020202020204" pitchFamily="34" charset="0"/>
              <a:ea typeface="Microsoft Sans Serif" panose="020B0604020202020204" pitchFamily="34" charset="0"/>
            </a:endParaRPr>
          </a:p>
        </p:txBody>
      </p:sp>
      <p:sp>
        <p:nvSpPr>
          <p:cNvPr id="7" name="TextBox 6">
            <a:extLst>
              <a:ext uri="{FF2B5EF4-FFF2-40B4-BE49-F238E27FC236}">
                <a16:creationId xmlns:a16="http://schemas.microsoft.com/office/drawing/2014/main" id="{0FC44C33-C459-D604-5244-D0E1AE4F0CFD}"/>
              </a:ext>
            </a:extLst>
          </p:cNvPr>
          <p:cNvSpPr txBox="1"/>
          <p:nvPr/>
        </p:nvSpPr>
        <p:spPr>
          <a:xfrm>
            <a:off x="1822183" y="6055378"/>
            <a:ext cx="8592344" cy="461665"/>
          </a:xfrm>
          <a:prstGeom prst="rect">
            <a:avLst/>
          </a:prstGeom>
          <a:noFill/>
        </p:spPr>
        <p:txBody>
          <a:bodyPr wrap="square" rtlCol="0">
            <a:spAutoFit/>
          </a:bodyPr>
          <a:lstStyle/>
          <a:p>
            <a:pPr algn="ctr"/>
            <a:r>
              <a:rPr lang="en-US" sz="2400" b="1" dirty="0">
                <a:solidFill>
                  <a:srgbClr val="7030A0"/>
                </a:solidFill>
                <a:latin typeface="Algerian" panose="04020705040A02060702" pitchFamily="82" charset="0"/>
                <a:cs typeface="Aldhabi" panose="020B0604020202020204" pitchFamily="2" charset="-78"/>
              </a:rPr>
              <a:t>HARDWARE Laboratory Manual</a:t>
            </a:r>
          </a:p>
        </p:txBody>
      </p:sp>
      <p:pic>
        <p:nvPicPr>
          <p:cNvPr id="6" name="Picture 5">
            <a:extLst>
              <a:ext uri="{FF2B5EF4-FFF2-40B4-BE49-F238E27FC236}">
                <a16:creationId xmlns:a16="http://schemas.microsoft.com/office/drawing/2014/main" id="{B593C11B-06AD-3034-611F-06370B6F1056}"/>
              </a:ext>
            </a:extLst>
          </p:cNvPr>
          <p:cNvPicPr>
            <a:picLocks noChangeAspect="1"/>
          </p:cNvPicPr>
          <p:nvPr/>
        </p:nvPicPr>
        <p:blipFill>
          <a:blip r:embed="rId3"/>
          <a:stretch>
            <a:fillRect/>
          </a:stretch>
        </p:blipFill>
        <p:spPr>
          <a:xfrm>
            <a:off x="5425539" y="2413393"/>
            <a:ext cx="2047857" cy="1711418"/>
          </a:xfrm>
          <a:prstGeom prst="rect">
            <a:avLst/>
          </a:prstGeom>
        </p:spPr>
      </p:pic>
    </p:spTree>
    <p:extLst>
      <p:ext uri="{BB962C8B-B14F-4D97-AF65-F5344CB8AC3E}">
        <p14:creationId xmlns:p14="http://schemas.microsoft.com/office/powerpoint/2010/main" val="4126411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1A03A3-AB83-1A7A-06B1-28DE4E63E5F6}"/>
              </a:ext>
            </a:extLst>
          </p:cNvPr>
          <p:cNvSpPr txBox="1"/>
          <p:nvPr/>
        </p:nvSpPr>
        <p:spPr>
          <a:xfrm>
            <a:off x="85724" y="333633"/>
            <a:ext cx="12106275" cy="6873420"/>
          </a:xfrm>
          <a:prstGeom prst="rect">
            <a:avLst/>
          </a:prstGeom>
          <a:noFill/>
        </p:spPr>
        <p:txBody>
          <a:bodyPr wrap="square">
            <a:spAutoFit/>
          </a:bodyPr>
          <a:lstStyle/>
          <a:p>
            <a:pPr marL="0" marR="0" algn="just">
              <a:lnSpc>
                <a:spcPct val="115000"/>
              </a:lnSpc>
              <a:spcBef>
                <a:spcPts val="0"/>
              </a:spcBef>
              <a:spcAft>
                <a:spcPts val="1000"/>
              </a:spcAft>
            </a:pP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ARM-7 Programming using Flash Magic:</a:t>
            </a:r>
            <a:endParaRPr lang="en-US" sz="24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board can be programmed through  serial port using ‘Flash Magic’. ‘Flash Magic’ is a freeware windows utility used download the hex file format onto the board. Flash Magic can be downloaded from here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http://www.flashmagictool.com/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program in ISP mode : connect the USB cable to PC. To make the board enter programming mode: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Verify in Windows -&gt; Control Panel-&gt; Device Manager-&gt; Ports-&gt; COM Port Number-&gt; (If not detected install FT232 Driver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18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I- ON ISP ( Switch ON to make it ISP Mode)</a:t>
            </a:r>
            <a:endParaRPr lang="en-US" sz="16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RESET ARM-7 Board  (the controller enters the boot loader mode if during RESET the ISP pin is low)</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1800" u="sng" dirty="0">
                <a:effectLst/>
                <a:latin typeface="Times New Roman" panose="02020603050405020304" pitchFamily="18" charset="0"/>
                <a:ea typeface="Calibri" panose="020F0502020204030204" pitchFamily="34" charset="0"/>
                <a:cs typeface="Times New Roman" panose="02020603050405020304" pitchFamily="18" charset="0"/>
              </a:rPr>
              <a:t>Flash Magic Settings: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romanL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Select Device: LPC2148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romanL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COM Port: COM x (As per Device Manager Indication)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romanL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Baud Rate: 9600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romanL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Interface: (None) ISP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romanL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Oscillator: 12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Mhz</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romanL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Erase Blocks used by Hex file: yes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mj-lt"/>
              <a:buAutoNum type="romanL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Advanced Options: Use DTR and RTS to control RST and ISP pin: NO</a:t>
            </a:r>
          </a:p>
          <a:p>
            <a:pPr marL="342900" indent="-342900" algn="just">
              <a:lnSpc>
                <a:spcPct val="115000"/>
              </a:lnSpc>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Browse - &gt; .HEX file -&gt; Start (wait for Programming finished message to display)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anose="05050102010706020507" pitchFamily="18" charset="2"/>
              <a:buChar char=""/>
            </a:pPr>
            <a:r>
              <a:rPr lang="en-US" sz="18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Switch OFF ISP Switch</a:t>
            </a:r>
            <a:endParaRPr lang="en-US" sz="1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Symbol" panose="05050102010706020507" pitchFamily="18" charset="2"/>
              <a:buChar char=""/>
            </a:pPr>
            <a:r>
              <a:rPr lang="en-US" sz="18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Press REST Switch to execute the program</a:t>
            </a:r>
            <a:endParaRPr lang="en-US" sz="1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15000"/>
              </a:lnSpc>
              <a:spcBef>
                <a:spcPts val="0"/>
              </a:spcBef>
              <a:spcAft>
                <a:spcPts val="1000"/>
              </a:spcAft>
            </a:pPr>
            <a:endParaRPr lang="en-US" dirty="0"/>
          </a:p>
        </p:txBody>
      </p:sp>
      <p:pic>
        <p:nvPicPr>
          <p:cNvPr id="7" name="Picture 6">
            <a:extLst>
              <a:ext uri="{FF2B5EF4-FFF2-40B4-BE49-F238E27FC236}">
                <a16:creationId xmlns:a16="http://schemas.microsoft.com/office/drawing/2014/main" id="{A412BD54-A3FD-999D-32CF-0EF24ACE751C}"/>
              </a:ext>
            </a:extLst>
          </p:cNvPr>
          <p:cNvPicPr>
            <a:picLocks noChangeAspect="1"/>
          </p:cNvPicPr>
          <p:nvPr/>
        </p:nvPicPr>
        <p:blipFill>
          <a:blip r:embed="rId2" cstate="print"/>
          <a:srcRect/>
          <a:stretch>
            <a:fillRect/>
          </a:stretch>
        </p:blipFill>
        <p:spPr bwMode="auto">
          <a:xfrm>
            <a:off x="8100819" y="3095624"/>
            <a:ext cx="4091181" cy="3209925"/>
          </a:xfrm>
          <a:prstGeom prst="rect">
            <a:avLst/>
          </a:prstGeom>
          <a:noFill/>
          <a:ln w="9525">
            <a:noFill/>
            <a:miter lim="800000"/>
            <a:headEnd/>
            <a:tailEnd/>
          </a:ln>
        </p:spPr>
      </p:pic>
      <p:pic>
        <p:nvPicPr>
          <p:cNvPr id="8" name="Picture 7">
            <a:extLst>
              <a:ext uri="{FF2B5EF4-FFF2-40B4-BE49-F238E27FC236}">
                <a16:creationId xmlns:a16="http://schemas.microsoft.com/office/drawing/2014/main" id="{C1588390-1540-105E-EEA7-463BAFCA95F4}"/>
              </a:ext>
            </a:extLst>
          </p:cNvPr>
          <p:cNvPicPr>
            <a:picLocks noChangeAspect="1"/>
          </p:cNvPicPr>
          <p:nvPr/>
        </p:nvPicPr>
        <p:blipFill>
          <a:blip r:embed="rId3" cstate="print"/>
          <a:srcRect/>
          <a:stretch>
            <a:fillRect/>
          </a:stretch>
        </p:blipFill>
        <p:spPr bwMode="auto">
          <a:xfrm>
            <a:off x="5824112" y="3095625"/>
            <a:ext cx="2284533" cy="2095500"/>
          </a:xfrm>
          <a:prstGeom prst="rect">
            <a:avLst/>
          </a:prstGeom>
          <a:noFill/>
          <a:ln w="9525">
            <a:noFill/>
            <a:miter lim="800000"/>
            <a:headEnd/>
            <a:tailEnd/>
          </a:ln>
        </p:spPr>
      </p:pic>
    </p:spTree>
    <p:extLst>
      <p:ext uri="{BB962C8B-B14F-4D97-AF65-F5344CB8AC3E}">
        <p14:creationId xmlns:p14="http://schemas.microsoft.com/office/powerpoint/2010/main" val="3881449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1A6089-BC4B-3604-358A-5094BA312B61}"/>
              </a:ext>
            </a:extLst>
          </p:cNvPr>
          <p:cNvSpPr txBox="1"/>
          <p:nvPr/>
        </p:nvSpPr>
        <p:spPr>
          <a:xfrm>
            <a:off x="238125" y="120539"/>
            <a:ext cx="6096000" cy="369332"/>
          </a:xfrm>
          <a:prstGeom prst="rect">
            <a:avLst/>
          </a:prstGeom>
          <a:noFill/>
        </p:spPr>
        <p:txBody>
          <a:bodyPr wrap="square">
            <a:spAutoFit/>
          </a:bodyPr>
          <a:lstStyle/>
          <a:p>
            <a:r>
              <a:rPr lang="en-US" sz="1800" b="1" dirty="0">
                <a:solidFill>
                  <a:srgbClr val="C00000"/>
                </a:solidFill>
              </a:rPr>
              <a:t>Lecture Videos Link:</a:t>
            </a:r>
            <a:endParaRPr lang="en-US" b="1" dirty="0">
              <a:solidFill>
                <a:srgbClr val="C00000"/>
              </a:solidFill>
            </a:endParaRPr>
          </a:p>
        </p:txBody>
      </p:sp>
      <p:sp>
        <p:nvSpPr>
          <p:cNvPr id="5" name="TextBox 4">
            <a:extLst>
              <a:ext uri="{FF2B5EF4-FFF2-40B4-BE49-F238E27FC236}">
                <a16:creationId xmlns:a16="http://schemas.microsoft.com/office/drawing/2014/main" id="{0CCB6FFD-3A9C-CF7E-7B03-894A5B35B5B8}"/>
              </a:ext>
            </a:extLst>
          </p:cNvPr>
          <p:cNvSpPr txBox="1"/>
          <p:nvPr/>
        </p:nvSpPr>
        <p:spPr>
          <a:xfrm>
            <a:off x="123825" y="610410"/>
            <a:ext cx="3371850" cy="646331"/>
          </a:xfrm>
          <a:prstGeom prst="rect">
            <a:avLst/>
          </a:prstGeom>
          <a:noFill/>
        </p:spPr>
        <p:txBody>
          <a:bodyPr wrap="square">
            <a:spAutoFit/>
          </a:bodyPr>
          <a:lstStyle/>
          <a:p>
            <a:r>
              <a:rPr lang="en-US" sz="1800" dirty="0"/>
              <a:t>https://www.youtube.com/user/EMTRONTechnologies</a:t>
            </a:r>
            <a:endParaRPr lang="en-US" dirty="0"/>
          </a:p>
        </p:txBody>
      </p:sp>
      <p:pic>
        <p:nvPicPr>
          <p:cNvPr id="1026" name="Picture 2" descr="LPC2148 Input Capture Pins">
            <a:extLst>
              <a:ext uri="{FF2B5EF4-FFF2-40B4-BE49-F238E27FC236}">
                <a16:creationId xmlns:a16="http://schemas.microsoft.com/office/drawing/2014/main" id="{D6D1EC8B-9155-CB3A-456B-5C2CC2AFF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25" y="0"/>
            <a:ext cx="6921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442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9CB3E6E-08D0-1EF5-1224-C62086A6948A}"/>
              </a:ext>
            </a:extLst>
          </p:cNvPr>
          <p:cNvSpPr txBox="1"/>
          <p:nvPr/>
        </p:nvSpPr>
        <p:spPr>
          <a:xfrm>
            <a:off x="1797778" y="166985"/>
            <a:ext cx="3749581" cy="461665"/>
          </a:xfrm>
          <a:prstGeom prst="rect">
            <a:avLst/>
          </a:prstGeom>
          <a:noFill/>
        </p:spPr>
        <p:txBody>
          <a:bodyPr wrap="square" rtlCol="0">
            <a:spAutoFit/>
          </a:bodyPr>
          <a:lstStyle/>
          <a:p>
            <a:r>
              <a:rPr lang="en-US" sz="2400" b="1" dirty="0"/>
              <a:t>COMPONENT PLACEMENT</a:t>
            </a:r>
          </a:p>
        </p:txBody>
      </p:sp>
      <p:pic>
        <p:nvPicPr>
          <p:cNvPr id="4" name="Picture 3">
            <a:extLst>
              <a:ext uri="{FF2B5EF4-FFF2-40B4-BE49-F238E27FC236}">
                <a16:creationId xmlns:a16="http://schemas.microsoft.com/office/drawing/2014/main" id="{5FF6772C-38F4-2241-3FBE-B0B0C47FA97D}"/>
              </a:ext>
            </a:extLst>
          </p:cNvPr>
          <p:cNvPicPr>
            <a:picLocks noChangeAspect="1"/>
          </p:cNvPicPr>
          <p:nvPr/>
        </p:nvPicPr>
        <p:blipFill>
          <a:blip r:embed="rId2"/>
          <a:stretch>
            <a:fillRect/>
          </a:stretch>
        </p:blipFill>
        <p:spPr>
          <a:xfrm>
            <a:off x="8258175" y="349405"/>
            <a:ext cx="3933825" cy="2289020"/>
          </a:xfrm>
          <a:prstGeom prst="rect">
            <a:avLst/>
          </a:prstGeom>
        </p:spPr>
      </p:pic>
      <p:pic>
        <p:nvPicPr>
          <p:cNvPr id="5" name="Picture 4" descr="partner map">
            <a:extLst>
              <a:ext uri="{FF2B5EF4-FFF2-40B4-BE49-F238E27FC236}">
                <a16:creationId xmlns:a16="http://schemas.microsoft.com/office/drawing/2014/main" id="{A8A66BA7-864D-ACD8-6481-9F51F7E6C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7991977" y="3870170"/>
            <a:ext cx="4180150"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1EA76DF-F085-57BA-4A36-C25BE4648274}"/>
              </a:ext>
            </a:extLst>
          </p:cNvPr>
          <p:cNvPicPr>
            <a:picLocks noChangeAspect="1"/>
          </p:cNvPicPr>
          <p:nvPr/>
        </p:nvPicPr>
        <p:blipFill>
          <a:blip r:embed="rId4"/>
          <a:stretch>
            <a:fillRect/>
          </a:stretch>
        </p:blipFill>
        <p:spPr>
          <a:xfrm>
            <a:off x="90899" y="628650"/>
            <a:ext cx="8505825" cy="6134100"/>
          </a:xfrm>
          <a:prstGeom prst="rect">
            <a:avLst/>
          </a:prstGeom>
        </p:spPr>
      </p:pic>
    </p:spTree>
    <p:extLst>
      <p:ext uri="{BB962C8B-B14F-4D97-AF65-F5344CB8AC3E}">
        <p14:creationId xmlns:p14="http://schemas.microsoft.com/office/powerpoint/2010/main" val="3049317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222E-A1AF-D409-0374-5B76A42945D6}"/>
              </a:ext>
            </a:extLst>
          </p:cNvPr>
          <p:cNvSpPr>
            <a:spLocks noGrp="1"/>
          </p:cNvSpPr>
          <p:nvPr>
            <p:ph type="title"/>
          </p:nvPr>
        </p:nvSpPr>
        <p:spPr>
          <a:xfrm>
            <a:off x="710234" y="115991"/>
            <a:ext cx="10515600" cy="581820"/>
          </a:xfrm>
        </p:spPr>
        <p:txBody>
          <a:bodyPr>
            <a:normAutofit fontScale="90000"/>
          </a:bodyPr>
          <a:lstStyle/>
          <a:p>
            <a:r>
              <a:rPr lang="en-US" b="1" dirty="0">
                <a:solidFill>
                  <a:srgbClr val="C00000"/>
                </a:solidFill>
              </a:rPr>
              <a:t>Salient Features of ARM LPC2148</a:t>
            </a:r>
          </a:p>
        </p:txBody>
      </p:sp>
      <p:sp>
        <p:nvSpPr>
          <p:cNvPr id="3" name="Content Placeholder 2">
            <a:extLst>
              <a:ext uri="{FF2B5EF4-FFF2-40B4-BE49-F238E27FC236}">
                <a16:creationId xmlns:a16="http://schemas.microsoft.com/office/drawing/2014/main" id="{2A5620E2-6CF7-1A73-621D-4A0F7E36DBB0}"/>
              </a:ext>
            </a:extLst>
          </p:cNvPr>
          <p:cNvSpPr>
            <a:spLocks noGrp="1"/>
          </p:cNvSpPr>
          <p:nvPr>
            <p:ph idx="1"/>
          </p:nvPr>
        </p:nvSpPr>
        <p:spPr>
          <a:xfrm>
            <a:off x="514350" y="1031187"/>
            <a:ext cx="11677650" cy="6141932"/>
          </a:xfrm>
        </p:spPr>
        <p:txBody>
          <a:bodyPr>
            <a:normAutofit fontScale="40000" lnSpcReduction="20000"/>
          </a:bodyPr>
          <a:lstStyle/>
          <a:p>
            <a:pPr marL="0" marR="0">
              <a:lnSpc>
                <a:spcPct val="150000"/>
              </a:lnSpc>
              <a:spcBef>
                <a:spcPts val="0"/>
              </a:spcBef>
              <a:spcAft>
                <a:spcPts val="0"/>
              </a:spcAft>
            </a:pPr>
            <a:r>
              <a:rPr lang="en-US" sz="3400" dirty="0">
                <a:effectLst/>
                <a:latin typeface="Abadi Extra Light" panose="020B0204020104020204" pitchFamily="34" charset="0"/>
                <a:ea typeface="Calibri" panose="020F0502020204030204" pitchFamily="34" charset="0"/>
                <a:cs typeface="Times New Roman" panose="02020603050405020304" pitchFamily="18" charset="0"/>
              </a:rPr>
              <a:t>16/32-bit ARM7TDMI-S microcontroller in a tiny LQFP64 package.</a:t>
            </a:r>
          </a:p>
          <a:p>
            <a:pPr marL="0" marR="0">
              <a:lnSpc>
                <a:spcPct val="150000"/>
              </a:lnSpc>
              <a:spcBef>
                <a:spcPts val="0"/>
              </a:spcBef>
              <a:spcAft>
                <a:spcPts val="0"/>
              </a:spcAft>
            </a:pPr>
            <a:r>
              <a:rPr lang="en-US" sz="3400" dirty="0">
                <a:effectLst/>
                <a:latin typeface="Abadi Extra Light" panose="020B0204020104020204" pitchFamily="34" charset="0"/>
                <a:ea typeface="Calibri" panose="020F0502020204030204" pitchFamily="34" charset="0"/>
                <a:cs typeface="Times New Roman" panose="02020603050405020304" pitchFamily="18" charset="0"/>
              </a:rPr>
              <a:t>8 to 40 kB of on-chip static RAM and 32 to 512 kB of on-chip flash program memory. 128 bit wide interface/accelerator enables high speed 60 MHz operation.</a:t>
            </a:r>
          </a:p>
          <a:p>
            <a:pPr marL="0" marR="0">
              <a:lnSpc>
                <a:spcPct val="150000"/>
              </a:lnSpc>
              <a:spcBef>
                <a:spcPts val="0"/>
              </a:spcBef>
              <a:spcAft>
                <a:spcPts val="0"/>
              </a:spcAft>
            </a:pPr>
            <a:r>
              <a:rPr lang="en-US" sz="3400" dirty="0">
                <a:effectLst/>
                <a:latin typeface="Abadi Extra Light" panose="020B0204020104020204" pitchFamily="34" charset="0"/>
                <a:ea typeface="Calibri" panose="020F0502020204030204" pitchFamily="34" charset="0"/>
                <a:cs typeface="Times New Roman" panose="02020603050405020304" pitchFamily="18" charset="0"/>
              </a:rPr>
              <a:t>In-System/In-Application Programming (ISP/IAP) via on-chip boot-loader software.</a:t>
            </a:r>
          </a:p>
          <a:p>
            <a:pPr marL="0" marR="0">
              <a:lnSpc>
                <a:spcPct val="150000"/>
              </a:lnSpc>
              <a:spcBef>
                <a:spcPts val="0"/>
              </a:spcBef>
              <a:spcAft>
                <a:spcPts val="0"/>
              </a:spcAft>
            </a:pPr>
            <a:r>
              <a:rPr lang="en-US" sz="3400" dirty="0">
                <a:effectLst/>
                <a:latin typeface="Abadi Extra Light" panose="020B0204020104020204" pitchFamily="34" charset="0"/>
                <a:ea typeface="Calibri" panose="020F0502020204030204" pitchFamily="34" charset="0"/>
                <a:cs typeface="Times New Roman" panose="02020603050405020304" pitchFamily="18" charset="0"/>
              </a:rPr>
              <a:t>USB 2.0 Full Speed compliant Device Controller with 2 kB of endpoint RAM. </a:t>
            </a:r>
          </a:p>
          <a:p>
            <a:pPr marL="0" marR="0">
              <a:lnSpc>
                <a:spcPct val="150000"/>
              </a:lnSpc>
              <a:spcBef>
                <a:spcPts val="0"/>
              </a:spcBef>
              <a:spcAft>
                <a:spcPts val="0"/>
              </a:spcAft>
            </a:pPr>
            <a:r>
              <a:rPr lang="en-US" sz="3400" dirty="0">
                <a:effectLst/>
                <a:latin typeface="Abadi Extra Light" panose="020B0204020104020204" pitchFamily="34" charset="0"/>
                <a:ea typeface="Calibri" panose="020F0502020204030204" pitchFamily="34" charset="0"/>
                <a:cs typeface="Times New Roman" panose="02020603050405020304" pitchFamily="18" charset="0"/>
              </a:rPr>
              <a:t>In addition, the LPC2146/8 provide 8 kB of on-chip RAM accessible to USB by DMA.</a:t>
            </a:r>
          </a:p>
          <a:p>
            <a:pPr marL="0" marR="0">
              <a:lnSpc>
                <a:spcPct val="150000"/>
              </a:lnSpc>
              <a:spcBef>
                <a:spcPts val="0"/>
              </a:spcBef>
              <a:spcAft>
                <a:spcPts val="0"/>
              </a:spcAft>
            </a:pPr>
            <a:r>
              <a:rPr lang="en-US" sz="3400" dirty="0">
                <a:effectLst/>
                <a:latin typeface="Abadi Extra Light" panose="020B0204020104020204" pitchFamily="34" charset="0"/>
                <a:ea typeface="Calibri" panose="020F0502020204030204" pitchFamily="34" charset="0"/>
                <a:cs typeface="Times New Roman" panose="02020603050405020304" pitchFamily="18" charset="0"/>
              </a:rPr>
              <a:t>One or two (LPC2141/2 vs. LPC2144/6/8) 10-bit A/D converters provide a total of 6/14 analog inputs, with conversion times as low as 2.44 </a:t>
            </a:r>
            <a:r>
              <a:rPr lang="en-US" sz="3400" dirty="0" err="1">
                <a:effectLst/>
                <a:latin typeface="Abadi Extra Light" panose="020B0204020104020204" pitchFamily="34" charset="0"/>
                <a:ea typeface="SymbolMT"/>
                <a:cs typeface="Times New Roman" panose="02020603050405020304" pitchFamily="18" charset="0"/>
              </a:rPr>
              <a:t>μ</a:t>
            </a:r>
            <a:r>
              <a:rPr lang="en-US" sz="3400" dirty="0" err="1">
                <a:effectLst/>
                <a:latin typeface="Abadi Extra Light" panose="020B0204020104020204" pitchFamily="34" charset="0"/>
                <a:ea typeface="Calibri" panose="020F0502020204030204" pitchFamily="34" charset="0"/>
                <a:cs typeface="Times New Roman" panose="02020603050405020304" pitchFamily="18" charset="0"/>
              </a:rPr>
              <a:t>s</a:t>
            </a:r>
            <a:r>
              <a:rPr lang="en-US" sz="3400" dirty="0">
                <a:effectLst/>
                <a:latin typeface="Abadi Extra Light" panose="020B0204020104020204" pitchFamily="34" charset="0"/>
                <a:ea typeface="Calibri" panose="020F0502020204030204" pitchFamily="34" charset="0"/>
                <a:cs typeface="Times New Roman" panose="02020603050405020304" pitchFamily="18" charset="0"/>
              </a:rPr>
              <a:t> per channel.</a:t>
            </a:r>
          </a:p>
          <a:p>
            <a:pPr marL="0" marR="0">
              <a:lnSpc>
                <a:spcPct val="150000"/>
              </a:lnSpc>
              <a:spcBef>
                <a:spcPts val="0"/>
              </a:spcBef>
              <a:spcAft>
                <a:spcPts val="0"/>
              </a:spcAft>
            </a:pPr>
            <a:r>
              <a:rPr lang="en-US" sz="3400" dirty="0">
                <a:effectLst/>
                <a:latin typeface="Abadi Extra Light" panose="020B0204020104020204" pitchFamily="34" charset="0"/>
                <a:ea typeface="Calibri" panose="020F0502020204030204" pitchFamily="34" charset="0"/>
                <a:cs typeface="Times New Roman" panose="02020603050405020304" pitchFamily="18" charset="0"/>
              </a:rPr>
              <a:t>Single 10-bit D/A converter provides variable analog output.</a:t>
            </a:r>
          </a:p>
          <a:p>
            <a:pPr marL="0" marR="0">
              <a:lnSpc>
                <a:spcPct val="150000"/>
              </a:lnSpc>
              <a:spcBef>
                <a:spcPts val="0"/>
              </a:spcBef>
              <a:spcAft>
                <a:spcPts val="0"/>
              </a:spcAft>
            </a:pPr>
            <a:r>
              <a:rPr lang="en-US" sz="3400" dirty="0">
                <a:effectLst/>
                <a:latin typeface="Abadi Extra Light" panose="020B0204020104020204" pitchFamily="34" charset="0"/>
                <a:ea typeface="Calibri" panose="020F0502020204030204" pitchFamily="34" charset="0"/>
                <a:cs typeface="Times New Roman" panose="02020603050405020304" pitchFamily="18" charset="0"/>
              </a:rPr>
              <a:t>Two 32-bit timers/external event counters (with four capture and four compare channels each), PWM unit (six outputs) and watchdog.</a:t>
            </a:r>
          </a:p>
          <a:p>
            <a:pPr marL="0" marR="0">
              <a:lnSpc>
                <a:spcPct val="150000"/>
              </a:lnSpc>
              <a:spcBef>
                <a:spcPts val="0"/>
              </a:spcBef>
              <a:spcAft>
                <a:spcPts val="0"/>
              </a:spcAft>
            </a:pPr>
            <a:r>
              <a:rPr lang="en-US" sz="3400" dirty="0">
                <a:effectLst/>
                <a:latin typeface="Abadi Extra Light" panose="020B0204020104020204" pitchFamily="34" charset="0"/>
                <a:ea typeface="Calibri" panose="020F0502020204030204" pitchFamily="34" charset="0"/>
                <a:cs typeface="Times New Roman" panose="02020603050405020304" pitchFamily="18" charset="0"/>
              </a:rPr>
              <a:t>Low power real-time clock with independent power and dedicated 32 kHz clock input.</a:t>
            </a:r>
          </a:p>
          <a:p>
            <a:pPr marL="0" marR="0">
              <a:lnSpc>
                <a:spcPct val="150000"/>
              </a:lnSpc>
              <a:spcBef>
                <a:spcPts val="0"/>
              </a:spcBef>
              <a:spcAft>
                <a:spcPts val="0"/>
              </a:spcAft>
            </a:pPr>
            <a:r>
              <a:rPr lang="en-US" sz="3400" dirty="0">
                <a:effectLst/>
                <a:latin typeface="Abadi Extra Light" panose="020B0204020104020204" pitchFamily="34" charset="0"/>
                <a:ea typeface="Calibri" panose="020F0502020204030204" pitchFamily="34" charset="0"/>
                <a:cs typeface="Times New Roman" panose="02020603050405020304" pitchFamily="18" charset="0"/>
              </a:rPr>
              <a:t>Multiple serial interfaces including two UARTs (16C550), two Fast I2C-bus (400 kbit/s), SPI and SSP with buffering and variable data length capabilities.</a:t>
            </a:r>
          </a:p>
          <a:p>
            <a:pPr marL="0" marR="0">
              <a:lnSpc>
                <a:spcPct val="150000"/>
              </a:lnSpc>
              <a:spcBef>
                <a:spcPts val="0"/>
              </a:spcBef>
              <a:spcAft>
                <a:spcPts val="0"/>
              </a:spcAft>
            </a:pPr>
            <a:r>
              <a:rPr lang="en-US" sz="3400" dirty="0">
                <a:effectLst/>
                <a:latin typeface="Abadi Extra Light" panose="020B0204020104020204" pitchFamily="34" charset="0"/>
                <a:ea typeface="Calibri" panose="020F0502020204030204" pitchFamily="34" charset="0"/>
                <a:cs typeface="Times New Roman" panose="02020603050405020304" pitchFamily="18" charset="0"/>
              </a:rPr>
              <a:t>Vectored interrupt controller with configurable priorities and vector addresses.</a:t>
            </a:r>
          </a:p>
          <a:p>
            <a:pPr marL="0" marR="0">
              <a:lnSpc>
                <a:spcPct val="150000"/>
              </a:lnSpc>
              <a:spcBef>
                <a:spcPts val="0"/>
              </a:spcBef>
              <a:spcAft>
                <a:spcPts val="0"/>
              </a:spcAft>
            </a:pPr>
            <a:r>
              <a:rPr lang="en-US" sz="3400" dirty="0">
                <a:effectLst/>
                <a:latin typeface="Abadi Extra Light" panose="020B0204020104020204" pitchFamily="34" charset="0"/>
                <a:ea typeface="Calibri" panose="020F0502020204030204" pitchFamily="34" charset="0"/>
                <a:cs typeface="Times New Roman" panose="02020603050405020304" pitchFamily="18" charset="0"/>
              </a:rPr>
              <a:t>Up to 45 of 5 V tolerant fast general purpose I/O pins in a tiny LQFP64 package.</a:t>
            </a:r>
          </a:p>
          <a:p>
            <a:pPr marL="0" marR="0" algn="just">
              <a:lnSpc>
                <a:spcPct val="150000"/>
              </a:lnSpc>
              <a:spcBef>
                <a:spcPts val="0"/>
              </a:spcBef>
              <a:spcAft>
                <a:spcPts val="0"/>
              </a:spcAft>
            </a:pPr>
            <a:r>
              <a:rPr lang="en-US" sz="3400" dirty="0">
                <a:effectLst/>
                <a:latin typeface="Abadi Extra Light" panose="020B0204020104020204" pitchFamily="34" charset="0"/>
                <a:ea typeface="Calibri" panose="020F0502020204030204" pitchFamily="34" charset="0"/>
                <a:cs typeface="Times New Roman" panose="02020603050405020304" pitchFamily="18" charset="0"/>
              </a:rPr>
              <a:t>Up to nine edge or level sensitive external interrupt pins available. 60 MHz maximum CPU clock available from programmable on-chip PLL with settling time of 100 </a:t>
            </a:r>
            <a:r>
              <a:rPr lang="en-US" sz="3400" dirty="0" err="1">
                <a:effectLst/>
                <a:latin typeface="Abadi Extra Light" panose="020B0204020104020204" pitchFamily="34" charset="0"/>
                <a:ea typeface="SymbolMT"/>
                <a:cs typeface="Times New Roman" panose="02020603050405020304" pitchFamily="18" charset="0"/>
              </a:rPr>
              <a:t>μ</a:t>
            </a:r>
            <a:r>
              <a:rPr lang="en-US" sz="3400" dirty="0" err="1">
                <a:effectLst/>
                <a:latin typeface="Abadi Extra Light" panose="020B0204020104020204" pitchFamily="34" charset="0"/>
                <a:ea typeface="Calibri" panose="020F0502020204030204" pitchFamily="34" charset="0"/>
                <a:cs typeface="Times New Roman" panose="02020603050405020304" pitchFamily="18" charset="0"/>
              </a:rPr>
              <a:t>s</a:t>
            </a:r>
            <a:r>
              <a:rPr lang="en-US" sz="3400" dirty="0">
                <a:effectLst/>
                <a:latin typeface="Abadi Extra Light" panose="020B0204020104020204" pitchFamily="34" charset="0"/>
                <a:ea typeface="Calibri" panose="020F0502020204030204" pitchFamily="34" charset="0"/>
                <a:cs typeface="Times New Roman" panose="02020603050405020304" pitchFamily="18" charset="0"/>
              </a:rPr>
              <a:t>.</a:t>
            </a:r>
          </a:p>
          <a:p>
            <a:pPr marL="0" marR="0">
              <a:lnSpc>
                <a:spcPct val="150000"/>
              </a:lnSpc>
              <a:spcBef>
                <a:spcPts val="0"/>
              </a:spcBef>
              <a:spcAft>
                <a:spcPts val="0"/>
              </a:spcAft>
            </a:pPr>
            <a:r>
              <a:rPr lang="en-US" sz="3400" dirty="0">
                <a:effectLst/>
                <a:latin typeface="Abadi Extra Light" panose="020B0204020104020204" pitchFamily="34" charset="0"/>
                <a:ea typeface="Calibri" panose="020F0502020204030204" pitchFamily="34" charset="0"/>
                <a:cs typeface="Times New Roman" panose="02020603050405020304" pitchFamily="18" charset="0"/>
              </a:rPr>
              <a:t>On-chip integrated oscillator operates with an external crystal in range from 1 MHz to 30 MHz and with an external oscillator up to 50 </a:t>
            </a:r>
            <a:r>
              <a:rPr lang="en-US" sz="3400" dirty="0" err="1">
                <a:effectLst/>
                <a:latin typeface="Abadi Extra Light" panose="020B0204020104020204" pitchFamily="34" charset="0"/>
                <a:ea typeface="Calibri" panose="020F0502020204030204" pitchFamily="34" charset="0"/>
                <a:cs typeface="Times New Roman" panose="02020603050405020304" pitchFamily="18" charset="0"/>
              </a:rPr>
              <a:t>MHz.</a:t>
            </a:r>
            <a:endParaRPr lang="en-US" sz="3400" dirty="0">
              <a:effectLst/>
              <a:latin typeface="Abadi Extra Light" panose="020B020402010402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3400" dirty="0">
                <a:effectLst/>
                <a:latin typeface="Abadi Extra Light" panose="020B0204020104020204" pitchFamily="34" charset="0"/>
                <a:ea typeface="Calibri" panose="020F0502020204030204" pitchFamily="34" charset="0"/>
                <a:cs typeface="Times New Roman" panose="02020603050405020304" pitchFamily="18" charset="0"/>
              </a:rPr>
              <a:t>Power saving modes include Idle and Power-down.</a:t>
            </a:r>
          </a:p>
          <a:p>
            <a:pPr marL="0" marR="0">
              <a:lnSpc>
                <a:spcPct val="150000"/>
              </a:lnSpc>
              <a:spcBef>
                <a:spcPts val="0"/>
              </a:spcBef>
              <a:spcAft>
                <a:spcPts val="0"/>
              </a:spcAft>
            </a:pPr>
            <a:r>
              <a:rPr lang="en-US" sz="3400" dirty="0">
                <a:effectLst/>
                <a:latin typeface="Abadi Extra Light" panose="020B0204020104020204" pitchFamily="34" charset="0"/>
                <a:ea typeface="Calibri" panose="020F0502020204030204" pitchFamily="34" charset="0"/>
                <a:cs typeface="Times New Roman" panose="02020603050405020304" pitchFamily="18" charset="0"/>
              </a:rPr>
              <a:t>Processor wake-up from Power-down mode via external interrupt, USB, Brown-Out Detect (BOD) or Real-Time Clock (RTC).</a:t>
            </a:r>
          </a:p>
          <a:p>
            <a:pPr marL="0" marR="0">
              <a:lnSpc>
                <a:spcPct val="150000"/>
              </a:lnSpc>
              <a:spcBef>
                <a:spcPts val="0"/>
              </a:spcBef>
              <a:spcAft>
                <a:spcPts val="0"/>
              </a:spcAft>
            </a:pPr>
            <a:r>
              <a:rPr lang="en-US" sz="3400" dirty="0">
                <a:effectLst/>
                <a:latin typeface="Abadi Extra Light" panose="020B0204020104020204" pitchFamily="34" charset="0"/>
                <a:ea typeface="Calibri" panose="020F0502020204030204" pitchFamily="34" charset="0"/>
                <a:cs typeface="Times New Roman" panose="02020603050405020304" pitchFamily="18" charset="0"/>
              </a:rPr>
              <a:t>CPU operating voltage range of 3.0 V to 3.6 V (3.3 V </a:t>
            </a:r>
            <a:r>
              <a:rPr lang="en-US" sz="3400" dirty="0">
                <a:effectLst/>
                <a:latin typeface="Abadi Extra Light" panose="020B0204020104020204" pitchFamily="34" charset="0"/>
                <a:ea typeface="SymbolMT"/>
                <a:cs typeface="Times New Roman" panose="02020603050405020304" pitchFamily="18" charset="0"/>
              </a:rPr>
              <a:t>± </a:t>
            </a:r>
            <a:r>
              <a:rPr lang="en-US" sz="3400" dirty="0">
                <a:effectLst/>
                <a:latin typeface="Abadi Extra Light" panose="020B0204020104020204" pitchFamily="34" charset="0"/>
                <a:ea typeface="Calibri" panose="020F0502020204030204" pitchFamily="34" charset="0"/>
                <a:cs typeface="Times New Roman" panose="02020603050405020304" pitchFamily="18" charset="0"/>
              </a:rPr>
              <a:t>10 %) with 5 V tolerant I/O pads.</a:t>
            </a:r>
          </a:p>
          <a:p>
            <a:pPr marL="0" indent="0">
              <a:lnSpc>
                <a:spcPct val="120000"/>
              </a:lnSpc>
              <a:buNone/>
            </a:pPr>
            <a:endParaRPr lang="en-US"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5077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82814E-C21F-FEFF-3E65-0F33E20BA0DC}"/>
              </a:ext>
            </a:extLst>
          </p:cNvPr>
          <p:cNvSpPr>
            <a:spLocks noGrp="1"/>
          </p:cNvSpPr>
          <p:nvPr>
            <p:ph idx="1"/>
          </p:nvPr>
        </p:nvSpPr>
        <p:spPr>
          <a:xfrm>
            <a:off x="114300" y="697811"/>
            <a:ext cx="12077700" cy="6044198"/>
          </a:xfrm>
        </p:spPr>
        <p:txBody>
          <a:bodyPr>
            <a:normAutofit/>
          </a:bodyPr>
          <a:lstStyle/>
          <a:p>
            <a:pPr marL="0" marR="0" algn="just">
              <a:lnSpc>
                <a:spcPct val="15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ARM board is an evaluation board using LPC2148 ARM7TMDI-based microcontroller. </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Power supply: USB +5V (500mA)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On-board linear regulators generate +3.3V/500mA USB connector </a:t>
            </a:r>
          </a:p>
          <a:p>
            <a:pPr marL="0" marR="0" algn="just">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SD/MMC connector for SDCARD interface (MISO-P0.18, MOSI-P0.19, SCK-P0.17, SSEL-P0.20)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USB-UART FT232 RL B-type connector with Link-LED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 line X 16 character LCD </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(D0-P1.16, D1-P1.17, D2-P1.18, D3-P1.19, D4-P1.20, D5-P1.21, D6-P1.22, D7-P1.23, RS-P0.2, R/W-P0.3, EN-P0.4)</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Configurable for manual and automatic program download (ISP) via serial port.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Controllable LED on Port P0.31</a:t>
            </a:r>
          </a:p>
          <a:p>
            <a:pPr marL="0" marR="0" algn="just">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50x2 Connector interface for base board of IoT platform</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DAC on P0.25 (AOUT)</a:t>
            </a:r>
          </a:p>
          <a:p>
            <a:pPr marL="0" marR="0" algn="just">
              <a:lnSpc>
                <a:spcPct val="115000"/>
              </a:lnSpc>
              <a:spcBef>
                <a:spcPts val="0"/>
              </a:spcBef>
              <a:spcAft>
                <a:spcPts val="1000"/>
              </a:spcAft>
            </a:pPr>
            <a:r>
              <a:rPr lang="en-US" sz="1800" dirty="0">
                <a:latin typeface="Times New Roman" panose="02020603050405020304" pitchFamily="18" charset="0"/>
                <a:ea typeface="Calibri" panose="020F0502020204030204" pitchFamily="34" charset="0"/>
                <a:cs typeface="Times New Roman" panose="02020603050405020304" pitchFamily="18" charset="0"/>
              </a:rPr>
              <a:t>TXD0-P0.0, RXD0-P0.1, TXD1-P0.8, RXD1-P0.9</a:t>
            </a:r>
          </a:p>
          <a:p>
            <a:pPr marL="0" marR="0" algn="just">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ADC0.1-P0.28, INT0-P0.16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5" name="Title 1">
            <a:extLst>
              <a:ext uri="{FF2B5EF4-FFF2-40B4-BE49-F238E27FC236}">
                <a16:creationId xmlns:a16="http://schemas.microsoft.com/office/drawing/2014/main" id="{E2CA7CEC-5EDD-BD5B-622B-3E6B25137A90}"/>
              </a:ext>
            </a:extLst>
          </p:cNvPr>
          <p:cNvSpPr>
            <a:spLocks noGrp="1"/>
          </p:cNvSpPr>
          <p:nvPr>
            <p:ph type="title"/>
          </p:nvPr>
        </p:nvSpPr>
        <p:spPr>
          <a:xfrm>
            <a:off x="710234" y="115991"/>
            <a:ext cx="10515600" cy="581820"/>
          </a:xfrm>
        </p:spPr>
        <p:txBody>
          <a:bodyPr>
            <a:normAutofit fontScale="90000"/>
          </a:bodyPr>
          <a:lstStyle/>
          <a:p>
            <a:r>
              <a:rPr lang="en-US" b="1" dirty="0">
                <a:solidFill>
                  <a:srgbClr val="C00000"/>
                </a:solidFill>
              </a:rPr>
              <a:t>Salient Features of ARM-LPC2148 Piggyback Board </a:t>
            </a:r>
          </a:p>
        </p:txBody>
      </p:sp>
    </p:spTree>
    <p:extLst>
      <p:ext uri="{BB962C8B-B14F-4D97-AF65-F5344CB8AC3E}">
        <p14:creationId xmlns:p14="http://schemas.microsoft.com/office/powerpoint/2010/main" val="1540455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46515F-89EB-F64B-F06F-653A66F225F9}"/>
              </a:ext>
            </a:extLst>
          </p:cNvPr>
          <p:cNvSpPr>
            <a:spLocks noGrp="1"/>
          </p:cNvSpPr>
          <p:nvPr>
            <p:ph type="title"/>
          </p:nvPr>
        </p:nvSpPr>
        <p:spPr>
          <a:xfrm>
            <a:off x="838200" y="127000"/>
            <a:ext cx="10515600" cy="554037"/>
          </a:xfrm>
        </p:spPr>
        <p:txBody>
          <a:bodyPr>
            <a:normAutofit/>
          </a:bodyPr>
          <a:lstStyle/>
          <a:p>
            <a:r>
              <a:rPr lang="en-US" sz="3200" b="1" dirty="0">
                <a:solidFill>
                  <a:srgbClr val="C00000"/>
                </a:solidFill>
              </a:rPr>
              <a:t>Hardware Operational Guidelines</a:t>
            </a:r>
          </a:p>
        </p:txBody>
      </p:sp>
      <p:sp>
        <p:nvSpPr>
          <p:cNvPr id="5" name="Content Placeholder 4">
            <a:extLst>
              <a:ext uri="{FF2B5EF4-FFF2-40B4-BE49-F238E27FC236}">
                <a16:creationId xmlns:a16="http://schemas.microsoft.com/office/drawing/2014/main" id="{56C1FE28-F6E3-D47D-62BF-FD0D42D25FBF}"/>
              </a:ext>
            </a:extLst>
          </p:cNvPr>
          <p:cNvSpPr>
            <a:spLocks noGrp="1"/>
          </p:cNvSpPr>
          <p:nvPr>
            <p:ph idx="1"/>
          </p:nvPr>
        </p:nvSpPr>
        <p:spPr>
          <a:xfrm>
            <a:off x="190500" y="806450"/>
            <a:ext cx="11915775" cy="6051550"/>
          </a:xfrm>
        </p:spPr>
        <p:txBody>
          <a:bodyPr>
            <a:normAutofit fontScale="70000" lnSpcReduction="20000"/>
          </a:bodyPr>
          <a:lstStyle/>
          <a:p>
            <a:pPr algn="just"/>
            <a:r>
              <a:rPr lang="en-US" dirty="0"/>
              <a:t>Switch OFF the USB Supply when mounting any external connecting wires or Sensors. </a:t>
            </a:r>
          </a:p>
          <a:p>
            <a:pPr algn="just"/>
            <a:r>
              <a:rPr lang="en-US" dirty="0"/>
              <a:t>After completion of the wiring, ensure no short circuits and reverse connection of Supply and Ground pins. Any wrongdoing damages the power supply and permanently damages the electronic components.</a:t>
            </a:r>
          </a:p>
          <a:p>
            <a:pPr algn="just"/>
            <a:r>
              <a:rPr lang="en-US" dirty="0"/>
              <a:t>Most of the components have a direction. Verify which is the Pin Number one in the case of ICs. In the case of LEDs, and Diodes find out Anode and Cathode terminals.  In the case of external sensors, the Supply and ground pins.</a:t>
            </a:r>
          </a:p>
          <a:p>
            <a:pPr algn="just"/>
            <a:r>
              <a:rPr lang="en-US" dirty="0"/>
              <a:t>Verify the rating of the components before interfacing i.e., Voltage and Current rating. Any kind of excess loading and reverse polarity may damage the electronic components.</a:t>
            </a:r>
          </a:p>
          <a:p>
            <a:pPr algn="just"/>
            <a:r>
              <a:rPr lang="en-US" dirty="0"/>
              <a:t>When you are giving external Voltage to Digital ICs, &amp; Microcontrollers make sure no signal voltage exceeds more than 3.3V (i.e., 0 to 3.3V, no negative signal) and do not draw a current of more than 10 mA from IC pins. </a:t>
            </a:r>
          </a:p>
          <a:p>
            <a:pPr algn="just"/>
            <a:r>
              <a:rPr lang="en-US" dirty="0"/>
              <a:t>While writing the programs for LCD, Stepper Motor, DC Motor, Servo Motor, and Relay refer to the Connector details of the manual to know where these signals are available for interfacing purposes.</a:t>
            </a:r>
          </a:p>
          <a:p>
            <a:pPr algn="just"/>
            <a:r>
              <a:rPr lang="en-US" dirty="0"/>
              <a:t>When you switch ON the power to the board the LED indicator shows power is OK. Similarly, LPC2148 uses the external USB-Micro B type cable for programming and giving power to the CPU,  and Sensors.</a:t>
            </a:r>
          </a:p>
          <a:p>
            <a:pPr algn="just"/>
            <a:r>
              <a:rPr lang="en-US" dirty="0"/>
              <a:t>If any components are hot or getting a burning smell immediately switch off the Supply and also remove the USB cable.</a:t>
            </a:r>
          </a:p>
          <a:p>
            <a:pPr algn="just"/>
            <a:r>
              <a:rPr lang="en-US" dirty="0"/>
              <a:t>In such case disconnect all the external connections you have made and verify once again. If the problem exists, i.e. POWER LED is not getting ON then return the kit to the institute for maintenance purposes.</a:t>
            </a:r>
          </a:p>
          <a:p>
            <a:pPr algn="just"/>
            <a:r>
              <a:rPr lang="en-US" dirty="0"/>
              <a:t>ISP OFF &amp; RESET Switch on the LPC2148 is to restart executing the program.</a:t>
            </a:r>
          </a:p>
        </p:txBody>
      </p:sp>
    </p:spTree>
    <p:extLst>
      <p:ext uri="{BB962C8B-B14F-4D97-AF65-F5344CB8AC3E}">
        <p14:creationId xmlns:p14="http://schemas.microsoft.com/office/powerpoint/2010/main" val="3151184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A542ED-7601-5CA5-32E1-34DD7EFB2C91}"/>
              </a:ext>
            </a:extLst>
          </p:cNvPr>
          <p:cNvSpPr txBox="1"/>
          <p:nvPr/>
        </p:nvSpPr>
        <p:spPr>
          <a:xfrm>
            <a:off x="236636" y="149098"/>
            <a:ext cx="1483632" cy="1027461"/>
          </a:xfrm>
          <a:prstGeom prst="rect">
            <a:avLst/>
          </a:prstGeom>
          <a:noFill/>
        </p:spPr>
        <p:txBody>
          <a:bodyPr wrap="square" rtlCol="0">
            <a:spAutoFit/>
          </a:bodyPr>
          <a:lstStyle/>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LPC2148 Minimum System</a:t>
            </a:r>
            <a:endParaRPr lang="en-US" sz="1800" dirty="0">
              <a:effectLst/>
              <a:latin typeface="Calibri" panose="020F0502020204030204" pitchFamily="34" charset="0"/>
              <a:ea typeface="Calibri" panose="020F0502020204030204" pitchFamily="34" charset="0"/>
            </a:endParaRPr>
          </a:p>
        </p:txBody>
      </p:sp>
      <p:pic>
        <p:nvPicPr>
          <p:cNvPr id="9" name="Picture 8">
            <a:extLst>
              <a:ext uri="{FF2B5EF4-FFF2-40B4-BE49-F238E27FC236}">
                <a16:creationId xmlns:a16="http://schemas.microsoft.com/office/drawing/2014/main" id="{0E0F8E74-9353-D6CF-3C36-83A3E3BFC3B3}"/>
              </a:ext>
            </a:extLst>
          </p:cNvPr>
          <p:cNvPicPr>
            <a:picLocks noChangeAspect="1"/>
          </p:cNvPicPr>
          <p:nvPr/>
        </p:nvPicPr>
        <p:blipFill>
          <a:blip r:embed="rId2"/>
          <a:stretch>
            <a:fillRect/>
          </a:stretch>
        </p:blipFill>
        <p:spPr>
          <a:xfrm>
            <a:off x="133349" y="1305005"/>
            <a:ext cx="1610731" cy="2026403"/>
          </a:xfrm>
          <a:prstGeom prst="rect">
            <a:avLst/>
          </a:prstGeom>
        </p:spPr>
      </p:pic>
      <p:sp>
        <p:nvSpPr>
          <p:cNvPr id="2" name="TextBox 1">
            <a:extLst>
              <a:ext uri="{FF2B5EF4-FFF2-40B4-BE49-F238E27FC236}">
                <a16:creationId xmlns:a16="http://schemas.microsoft.com/office/drawing/2014/main" id="{8DD28025-A616-7691-909E-22597C457734}"/>
              </a:ext>
            </a:extLst>
          </p:cNvPr>
          <p:cNvSpPr txBox="1"/>
          <p:nvPr/>
        </p:nvSpPr>
        <p:spPr>
          <a:xfrm>
            <a:off x="109537" y="3233818"/>
            <a:ext cx="1114425" cy="390363"/>
          </a:xfrm>
          <a:prstGeom prst="rect">
            <a:avLst/>
          </a:prstGeom>
          <a:noFill/>
        </p:spPr>
        <p:txBody>
          <a:bodyPr wrap="square" rtlCol="0">
            <a:spAutoFit/>
          </a:bodyPr>
          <a:lstStyle/>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RESET</a:t>
            </a:r>
            <a:endParaRPr lang="en-US" sz="1800" dirty="0">
              <a:effectLst/>
              <a:latin typeface="Calibri" panose="020F0502020204030204" pitchFamily="34" charset="0"/>
              <a:ea typeface="Calibri" panose="020F0502020204030204" pitchFamily="34" charset="0"/>
            </a:endParaRPr>
          </a:p>
        </p:txBody>
      </p:sp>
      <p:sp>
        <p:nvSpPr>
          <p:cNvPr id="3" name="TextBox 2">
            <a:extLst>
              <a:ext uri="{FF2B5EF4-FFF2-40B4-BE49-F238E27FC236}">
                <a16:creationId xmlns:a16="http://schemas.microsoft.com/office/drawing/2014/main" id="{33ABDDA6-E556-364C-5C83-F99D96F5F2D7}"/>
              </a:ext>
            </a:extLst>
          </p:cNvPr>
          <p:cNvSpPr txBox="1"/>
          <p:nvPr/>
        </p:nvSpPr>
        <p:spPr>
          <a:xfrm>
            <a:off x="2794137" y="3428999"/>
            <a:ext cx="2466770" cy="708912"/>
          </a:xfrm>
          <a:prstGeom prst="rect">
            <a:avLst/>
          </a:prstGeom>
          <a:noFill/>
        </p:spPr>
        <p:txBody>
          <a:bodyPr wrap="square" rtlCol="0">
            <a:spAutoFit/>
          </a:bodyPr>
          <a:lstStyle/>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In system Programming</a:t>
            </a:r>
            <a:endParaRPr lang="en-US" sz="1800" dirty="0">
              <a:effectLst/>
              <a:latin typeface="Calibri" panose="020F0502020204030204" pitchFamily="34" charset="0"/>
              <a:ea typeface="Calibri" panose="020F0502020204030204" pitchFamily="34" charset="0"/>
            </a:endParaRPr>
          </a:p>
        </p:txBody>
      </p:sp>
      <p:pic>
        <p:nvPicPr>
          <p:cNvPr id="6" name="Picture 2" descr="LPC2148 Input Capture Pins">
            <a:extLst>
              <a:ext uri="{FF2B5EF4-FFF2-40B4-BE49-F238E27FC236}">
                <a16:creationId xmlns:a16="http://schemas.microsoft.com/office/drawing/2014/main" id="{28171588-7A6C-00C0-F024-AB9E4F1C6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291" y="74550"/>
            <a:ext cx="2941638" cy="29146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C8137A3-1D4A-00F6-995C-FA9E55988415}"/>
              </a:ext>
            </a:extLst>
          </p:cNvPr>
          <p:cNvPicPr>
            <a:picLocks noChangeAspect="1"/>
          </p:cNvPicPr>
          <p:nvPr/>
        </p:nvPicPr>
        <p:blipFill>
          <a:blip r:embed="rId4"/>
          <a:stretch>
            <a:fillRect/>
          </a:stretch>
        </p:blipFill>
        <p:spPr>
          <a:xfrm>
            <a:off x="4863929" y="195181"/>
            <a:ext cx="7328071" cy="6858000"/>
          </a:xfrm>
          <a:prstGeom prst="rect">
            <a:avLst/>
          </a:prstGeom>
        </p:spPr>
      </p:pic>
      <p:pic>
        <p:nvPicPr>
          <p:cNvPr id="14" name="Picture 13">
            <a:extLst>
              <a:ext uri="{FF2B5EF4-FFF2-40B4-BE49-F238E27FC236}">
                <a16:creationId xmlns:a16="http://schemas.microsoft.com/office/drawing/2014/main" id="{918C3AEB-60E0-0A08-B724-F93B935016AC}"/>
              </a:ext>
            </a:extLst>
          </p:cNvPr>
          <p:cNvPicPr>
            <a:picLocks noChangeAspect="1"/>
          </p:cNvPicPr>
          <p:nvPr/>
        </p:nvPicPr>
        <p:blipFill>
          <a:blip r:embed="rId5"/>
          <a:stretch>
            <a:fillRect/>
          </a:stretch>
        </p:blipFill>
        <p:spPr>
          <a:xfrm>
            <a:off x="3393110" y="4300939"/>
            <a:ext cx="1268824" cy="2277234"/>
          </a:xfrm>
          <a:prstGeom prst="rect">
            <a:avLst/>
          </a:prstGeom>
        </p:spPr>
      </p:pic>
      <p:pic>
        <p:nvPicPr>
          <p:cNvPr id="16" name="Picture 15">
            <a:extLst>
              <a:ext uri="{FF2B5EF4-FFF2-40B4-BE49-F238E27FC236}">
                <a16:creationId xmlns:a16="http://schemas.microsoft.com/office/drawing/2014/main" id="{69CD38B0-08B8-6C39-D010-446ACAD239E1}"/>
              </a:ext>
            </a:extLst>
          </p:cNvPr>
          <p:cNvPicPr>
            <a:picLocks noChangeAspect="1"/>
          </p:cNvPicPr>
          <p:nvPr/>
        </p:nvPicPr>
        <p:blipFill>
          <a:blip r:embed="rId6"/>
          <a:stretch>
            <a:fillRect/>
          </a:stretch>
        </p:blipFill>
        <p:spPr>
          <a:xfrm>
            <a:off x="100720" y="3943350"/>
            <a:ext cx="2124917" cy="2840100"/>
          </a:xfrm>
          <a:prstGeom prst="rect">
            <a:avLst/>
          </a:prstGeom>
        </p:spPr>
      </p:pic>
    </p:spTree>
    <p:extLst>
      <p:ext uri="{BB962C8B-B14F-4D97-AF65-F5344CB8AC3E}">
        <p14:creationId xmlns:p14="http://schemas.microsoft.com/office/powerpoint/2010/main" val="2686121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F0C161-08C9-AE37-B81C-20402A42322D}"/>
              </a:ext>
            </a:extLst>
          </p:cNvPr>
          <p:cNvPicPr>
            <a:picLocks noChangeAspect="1"/>
          </p:cNvPicPr>
          <p:nvPr/>
        </p:nvPicPr>
        <p:blipFill>
          <a:blip r:embed="rId2"/>
          <a:stretch>
            <a:fillRect/>
          </a:stretch>
        </p:blipFill>
        <p:spPr>
          <a:xfrm>
            <a:off x="109537" y="4657725"/>
            <a:ext cx="2587359" cy="2141537"/>
          </a:xfrm>
          <a:prstGeom prst="rect">
            <a:avLst/>
          </a:prstGeom>
        </p:spPr>
      </p:pic>
      <p:pic>
        <p:nvPicPr>
          <p:cNvPr id="10" name="Picture 9">
            <a:extLst>
              <a:ext uri="{FF2B5EF4-FFF2-40B4-BE49-F238E27FC236}">
                <a16:creationId xmlns:a16="http://schemas.microsoft.com/office/drawing/2014/main" id="{BDA244B4-D70E-E38C-3A3A-ACC7DCA9EE25}"/>
              </a:ext>
            </a:extLst>
          </p:cNvPr>
          <p:cNvPicPr>
            <a:picLocks noChangeAspect="1"/>
          </p:cNvPicPr>
          <p:nvPr/>
        </p:nvPicPr>
        <p:blipFill>
          <a:blip r:embed="rId3"/>
          <a:stretch>
            <a:fillRect/>
          </a:stretch>
        </p:blipFill>
        <p:spPr>
          <a:xfrm>
            <a:off x="223837" y="2181225"/>
            <a:ext cx="2202416" cy="2312193"/>
          </a:xfrm>
          <a:prstGeom prst="rect">
            <a:avLst/>
          </a:prstGeom>
        </p:spPr>
      </p:pic>
      <p:sp>
        <p:nvSpPr>
          <p:cNvPr id="2" name="TextBox 1">
            <a:extLst>
              <a:ext uri="{FF2B5EF4-FFF2-40B4-BE49-F238E27FC236}">
                <a16:creationId xmlns:a16="http://schemas.microsoft.com/office/drawing/2014/main" id="{13320FBE-B0FC-EACB-8759-42F024BAD8E6}"/>
              </a:ext>
            </a:extLst>
          </p:cNvPr>
          <p:cNvSpPr txBox="1"/>
          <p:nvPr/>
        </p:nvSpPr>
        <p:spPr>
          <a:xfrm>
            <a:off x="1631257" y="114300"/>
            <a:ext cx="3331268" cy="390363"/>
          </a:xfrm>
          <a:prstGeom prst="rect">
            <a:avLst/>
          </a:prstGeom>
          <a:noFill/>
        </p:spPr>
        <p:txBody>
          <a:bodyPr wrap="square" rtlCol="0">
            <a:spAutoFit/>
          </a:bodyPr>
          <a:lstStyle/>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LPC2148 16x2 LCD Interface</a:t>
            </a:r>
            <a:endParaRPr lang="en-US" sz="1800" dirty="0">
              <a:effectLst/>
              <a:latin typeface="Calibri" panose="020F0502020204030204" pitchFamily="34" charset="0"/>
              <a:ea typeface="Calibri" panose="020F0502020204030204" pitchFamily="34" charset="0"/>
            </a:endParaRPr>
          </a:p>
        </p:txBody>
      </p:sp>
      <p:sp>
        <p:nvSpPr>
          <p:cNvPr id="3" name="TextBox 2">
            <a:extLst>
              <a:ext uri="{FF2B5EF4-FFF2-40B4-BE49-F238E27FC236}">
                <a16:creationId xmlns:a16="http://schemas.microsoft.com/office/drawing/2014/main" id="{5D707D2B-A2B0-84E4-9DA0-1D7226409DAC}"/>
              </a:ext>
            </a:extLst>
          </p:cNvPr>
          <p:cNvSpPr txBox="1"/>
          <p:nvPr/>
        </p:nvSpPr>
        <p:spPr>
          <a:xfrm>
            <a:off x="8213032" y="885825"/>
            <a:ext cx="2967265" cy="390363"/>
          </a:xfrm>
          <a:prstGeom prst="rect">
            <a:avLst/>
          </a:prstGeom>
          <a:noFill/>
        </p:spPr>
        <p:txBody>
          <a:bodyPr wrap="square" rtlCol="0">
            <a:spAutoFit/>
          </a:bodyPr>
          <a:lstStyle/>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LPC2148 SDCARD Interface</a:t>
            </a:r>
            <a:endParaRPr lang="en-US" sz="18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F0A7A22D-6751-2072-3224-2A81E459C486}"/>
              </a:ext>
            </a:extLst>
          </p:cNvPr>
          <p:cNvSpPr txBox="1"/>
          <p:nvPr/>
        </p:nvSpPr>
        <p:spPr>
          <a:xfrm>
            <a:off x="285522" y="1752762"/>
            <a:ext cx="2967265" cy="390363"/>
          </a:xfrm>
          <a:prstGeom prst="rect">
            <a:avLst/>
          </a:prstGeom>
          <a:noFill/>
        </p:spPr>
        <p:txBody>
          <a:bodyPr wrap="square" rtlCol="0">
            <a:spAutoFit/>
          </a:bodyPr>
          <a:lstStyle/>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ADC0</a:t>
            </a:r>
            <a:endParaRPr lang="en-US" sz="1800" dirty="0">
              <a:effectLst/>
              <a:latin typeface="Calibri" panose="020F0502020204030204" pitchFamily="34" charset="0"/>
              <a:ea typeface="Calibri" panose="020F0502020204030204" pitchFamily="34" charset="0"/>
            </a:endParaRPr>
          </a:p>
        </p:txBody>
      </p:sp>
      <p:sp>
        <p:nvSpPr>
          <p:cNvPr id="7" name="TextBox 6">
            <a:extLst>
              <a:ext uri="{FF2B5EF4-FFF2-40B4-BE49-F238E27FC236}">
                <a16:creationId xmlns:a16="http://schemas.microsoft.com/office/drawing/2014/main" id="{8D205145-6CE4-AF15-1D54-6E0F2E401584}"/>
              </a:ext>
            </a:extLst>
          </p:cNvPr>
          <p:cNvSpPr txBox="1"/>
          <p:nvPr/>
        </p:nvSpPr>
        <p:spPr>
          <a:xfrm>
            <a:off x="393007" y="4493418"/>
            <a:ext cx="2967265" cy="390363"/>
          </a:xfrm>
          <a:prstGeom prst="rect">
            <a:avLst/>
          </a:prstGeom>
          <a:noFill/>
        </p:spPr>
        <p:txBody>
          <a:bodyPr wrap="square" rtlCol="0">
            <a:spAutoFit/>
          </a:bodyPr>
          <a:lstStyle/>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INT0</a:t>
            </a:r>
            <a:endParaRPr lang="en-US" sz="1800" dirty="0">
              <a:effectLst/>
              <a:latin typeface="Calibri" panose="020F0502020204030204" pitchFamily="34" charset="0"/>
              <a:ea typeface="Calibri" panose="020F0502020204030204" pitchFamily="34" charset="0"/>
            </a:endParaRPr>
          </a:p>
        </p:txBody>
      </p:sp>
      <p:pic>
        <p:nvPicPr>
          <p:cNvPr id="11" name="Picture 10">
            <a:extLst>
              <a:ext uri="{FF2B5EF4-FFF2-40B4-BE49-F238E27FC236}">
                <a16:creationId xmlns:a16="http://schemas.microsoft.com/office/drawing/2014/main" id="{1845058D-CA83-CCD8-D719-9CF0B192C49C}"/>
              </a:ext>
            </a:extLst>
          </p:cNvPr>
          <p:cNvPicPr>
            <a:picLocks noChangeAspect="1"/>
          </p:cNvPicPr>
          <p:nvPr/>
        </p:nvPicPr>
        <p:blipFill>
          <a:blip r:embed="rId4"/>
          <a:stretch>
            <a:fillRect/>
          </a:stretch>
        </p:blipFill>
        <p:spPr>
          <a:xfrm>
            <a:off x="7348527" y="1790862"/>
            <a:ext cx="4296000" cy="4905213"/>
          </a:xfrm>
          <a:prstGeom prst="rect">
            <a:avLst/>
          </a:prstGeom>
        </p:spPr>
      </p:pic>
      <p:pic>
        <p:nvPicPr>
          <p:cNvPr id="13" name="Picture 12">
            <a:extLst>
              <a:ext uri="{FF2B5EF4-FFF2-40B4-BE49-F238E27FC236}">
                <a16:creationId xmlns:a16="http://schemas.microsoft.com/office/drawing/2014/main" id="{CCA60E62-DCF9-F06E-C9D1-0A5F8857BC66}"/>
              </a:ext>
            </a:extLst>
          </p:cNvPr>
          <p:cNvPicPr>
            <a:picLocks noChangeAspect="1"/>
          </p:cNvPicPr>
          <p:nvPr/>
        </p:nvPicPr>
        <p:blipFill>
          <a:blip r:embed="rId5"/>
          <a:stretch>
            <a:fillRect/>
          </a:stretch>
        </p:blipFill>
        <p:spPr>
          <a:xfrm>
            <a:off x="2426253" y="641746"/>
            <a:ext cx="4881693" cy="3645821"/>
          </a:xfrm>
          <a:prstGeom prst="rect">
            <a:avLst/>
          </a:prstGeom>
        </p:spPr>
      </p:pic>
      <p:pic>
        <p:nvPicPr>
          <p:cNvPr id="15" name="Picture 14">
            <a:extLst>
              <a:ext uri="{FF2B5EF4-FFF2-40B4-BE49-F238E27FC236}">
                <a16:creationId xmlns:a16="http://schemas.microsoft.com/office/drawing/2014/main" id="{DC921256-E575-886A-00A3-872B90AA1DB9}"/>
              </a:ext>
            </a:extLst>
          </p:cNvPr>
          <p:cNvPicPr>
            <a:picLocks noChangeAspect="1"/>
          </p:cNvPicPr>
          <p:nvPr/>
        </p:nvPicPr>
        <p:blipFill>
          <a:blip r:embed="rId6"/>
          <a:stretch>
            <a:fillRect/>
          </a:stretch>
        </p:blipFill>
        <p:spPr>
          <a:xfrm>
            <a:off x="5258609" y="3378911"/>
            <a:ext cx="1819275" cy="2619375"/>
          </a:xfrm>
          <a:prstGeom prst="rect">
            <a:avLst/>
          </a:prstGeom>
        </p:spPr>
      </p:pic>
      <p:sp>
        <p:nvSpPr>
          <p:cNvPr id="16" name="TextBox 15">
            <a:extLst>
              <a:ext uri="{FF2B5EF4-FFF2-40B4-BE49-F238E27FC236}">
                <a16:creationId xmlns:a16="http://schemas.microsoft.com/office/drawing/2014/main" id="{F6782E69-241A-4FAE-1C89-EB288DED0C93}"/>
              </a:ext>
            </a:extLst>
          </p:cNvPr>
          <p:cNvSpPr txBox="1"/>
          <p:nvPr/>
        </p:nvSpPr>
        <p:spPr>
          <a:xfrm>
            <a:off x="5672331" y="3233818"/>
            <a:ext cx="1238731" cy="390363"/>
          </a:xfrm>
          <a:prstGeom prst="rect">
            <a:avLst/>
          </a:prstGeom>
          <a:noFill/>
        </p:spPr>
        <p:txBody>
          <a:bodyPr wrap="square" rtlCol="0">
            <a:spAutoFit/>
          </a:bodyPr>
          <a:lstStyle/>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4x1 KBD</a:t>
            </a:r>
            <a:endParaRPr lang="en-US" sz="1800" dirty="0">
              <a:effectLst/>
              <a:latin typeface="Calibri" panose="020F0502020204030204" pitchFamily="34" charset="0"/>
              <a:ea typeface="Calibri" panose="020F0502020204030204" pitchFamily="34" charset="0"/>
            </a:endParaRPr>
          </a:p>
        </p:txBody>
      </p:sp>
      <p:pic>
        <p:nvPicPr>
          <p:cNvPr id="18" name="Picture 17">
            <a:extLst>
              <a:ext uri="{FF2B5EF4-FFF2-40B4-BE49-F238E27FC236}">
                <a16:creationId xmlns:a16="http://schemas.microsoft.com/office/drawing/2014/main" id="{5B6C11A3-9761-E0B7-2BC9-3D7A07FB06F8}"/>
              </a:ext>
            </a:extLst>
          </p:cNvPr>
          <p:cNvPicPr>
            <a:picLocks noChangeAspect="1"/>
          </p:cNvPicPr>
          <p:nvPr/>
        </p:nvPicPr>
        <p:blipFill>
          <a:blip r:embed="rId7"/>
          <a:stretch>
            <a:fillRect/>
          </a:stretch>
        </p:blipFill>
        <p:spPr>
          <a:xfrm>
            <a:off x="3400853" y="4424650"/>
            <a:ext cx="989743" cy="2271425"/>
          </a:xfrm>
          <a:prstGeom prst="rect">
            <a:avLst/>
          </a:prstGeom>
        </p:spPr>
      </p:pic>
    </p:spTree>
    <p:extLst>
      <p:ext uri="{BB962C8B-B14F-4D97-AF65-F5344CB8AC3E}">
        <p14:creationId xmlns:p14="http://schemas.microsoft.com/office/powerpoint/2010/main" val="3301591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E43B63-3F70-BA30-A5D6-55994F075685}"/>
              </a:ext>
            </a:extLst>
          </p:cNvPr>
          <p:cNvSpPr txBox="1"/>
          <p:nvPr/>
        </p:nvSpPr>
        <p:spPr>
          <a:xfrm>
            <a:off x="8001000" y="247650"/>
            <a:ext cx="2295525" cy="390363"/>
          </a:xfrm>
          <a:prstGeom prst="rect">
            <a:avLst/>
          </a:prstGeom>
          <a:noFill/>
        </p:spPr>
        <p:txBody>
          <a:bodyPr wrap="square">
            <a:spAutoFit/>
          </a:bodyPr>
          <a:lstStyle/>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USB-UART Converter</a:t>
            </a:r>
            <a:endParaRPr lang="en-US" sz="1400" dirty="0">
              <a:effectLst/>
              <a:latin typeface="Calibri" panose="020F0502020204030204" pitchFamily="34" charset="0"/>
              <a:ea typeface="Calibri" panose="020F0502020204030204" pitchFamily="34" charset="0"/>
            </a:endParaRPr>
          </a:p>
        </p:txBody>
      </p:sp>
      <p:sp>
        <p:nvSpPr>
          <p:cNvPr id="9" name="TextBox 8">
            <a:extLst>
              <a:ext uri="{FF2B5EF4-FFF2-40B4-BE49-F238E27FC236}">
                <a16:creationId xmlns:a16="http://schemas.microsoft.com/office/drawing/2014/main" id="{AA5DEBE0-02BD-EDAD-D2A5-5F90F1E60481}"/>
              </a:ext>
            </a:extLst>
          </p:cNvPr>
          <p:cNvSpPr txBox="1"/>
          <p:nvPr/>
        </p:nvSpPr>
        <p:spPr>
          <a:xfrm>
            <a:off x="628650" y="490699"/>
            <a:ext cx="4010025" cy="390363"/>
          </a:xfrm>
          <a:prstGeom prst="rect">
            <a:avLst/>
          </a:prstGeom>
          <a:noFill/>
        </p:spPr>
        <p:txBody>
          <a:bodyPr wrap="square">
            <a:spAutoFit/>
          </a:bodyPr>
          <a:lstStyle/>
          <a:p>
            <a:pPr marL="0" marR="0">
              <a:lnSpc>
                <a:spcPct val="115000"/>
              </a:lnSpc>
              <a:spcBef>
                <a:spcPts val="0"/>
              </a:spcBef>
              <a:spcAft>
                <a:spcPts val="1000"/>
              </a:spcAft>
            </a:pPr>
            <a:r>
              <a:rPr lang="en-US" sz="1800" dirty="0">
                <a:effectLst/>
                <a:latin typeface="Cambria" panose="02040503050406030204" pitchFamily="18" charset="0"/>
                <a:ea typeface="Cambria" panose="02040503050406030204" pitchFamily="18" charset="0"/>
                <a:cs typeface="Cambria" panose="02040503050406030204" pitchFamily="18" charset="0"/>
              </a:rPr>
              <a:t>Wi-Fi Interface </a:t>
            </a:r>
            <a:endParaRPr lang="en-US" sz="1400" dirty="0">
              <a:effectLst/>
              <a:latin typeface="Calibri" panose="020F0502020204030204" pitchFamily="34" charset="0"/>
              <a:ea typeface="Calibri" panose="020F0502020204030204" pitchFamily="34" charset="0"/>
            </a:endParaRPr>
          </a:p>
        </p:txBody>
      </p:sp>
      <p:sp>
        <p:nvSpPr>
          <p:cNvPr id="10" name="AutoShape 2" descr="ESP8266 and FTDI connection">
            <a:extLst>
              <a:ext uri="{FF2B5EF4-FFF2-40B4-BE49-F238E27FC236}">
                <a16:creationId xmlns:a16="http://schemas.microsoft.com/office/drawing/2014/main" id="{89DAFD0D-4B9E-6F79-39C5-853A1BBD885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D8E181CC-F55C-83E3-860F-04B76DA7A393}"/>
              </a:ext>
            </a:extLst>
          </p:cNvPr>
          <p:cNvPicPr>
            <a:picLocks noChangeAspect="1"/>
          </p:cNvPicPr>
          <p:nvPr/>
        </p:nvPicPr>
        <p:blipFill>
          <a:blip r:embed="rId2"/>
          <a:stretch>
            <a:fillRect/>
          </a:stretch>
        </p:blipFill>
        <p:spPr>
          <a:xfrm>
            <a:off x="378515" y="4281488"/>
            <a:ext cx="4510294" cy="2576512"/>
          </a:xfrm>
          <a:prstGeom prst="rect">
            <a:avLst/>
          </a:prstGeom>
        </p:spPr>
      </p:pic>
      <p:pic>
        <p:nvPicPr>
          <p:cNvPr id="2" name="Picture 1">
            <a:extLst>
              <a:ext uri="{FF2B5EF4-FFF2-40B4-BE49-F238E27FC236}">
                <a16:creationId xmlns:a16="http://schemas.microsoft.com/office/drawing/2014/main" id="{3C359864-2806-60A9-0E4A-A07CC740CABB}"/>
              </a:ext>
            </a:extLst>
          </p:cNvPr>
          <p:cNvPicPr>
            <a:picLocks noChangeAspect="1"/>
          </p:cNvPicPr>
          <p:nvPr/>
        </p:nvPicPr>
        <p:blipFill>
          <a:blip r:embed="rId3"/>
          <a:stretch>
            <a:fillRect/>
          </a:stretch>
        </p:blipFill>
        <p:spPr>
          <a:xfrm>
            <a:off x="5651923" y="609179"/>
            <a:ext cx="6435302" cy="4267622"/>
          </a:xfrm>
          <a:prstGeom prst="rect">
            <a:avLst/>
          </a:prstGeom>
        </p:spPr>
      </p:pic>
      <p:pic>
        <p:nvPicPr>
          <p:cNvPr id="7" name="Picture 6">
            <a:extLst>
              <a:ext uri="{FF2B5EF4-FFF2-40B4-BE49-F238E27FC236}">
                <a16:creationId xmlns:a16="http://schemas.microsoft.com/office/drawing/2014/main" id="{41184D5E-6603-D455-4251-E461B87BFA8C}"/>
              </a:ext>
            </a:extLst>
          </p:cNvPr>
          <p:cNvPicPr>
            <a:picLocks noChangeAspect="1"/>
          </p:cNvPicPr>
          <p:nvPr/>
        </p:nvPicPr>
        <p:blipFill>
          <a:blip r:embed="rId4"/>
          <a:stretch>
            <a:fillRect/>
          </a:stretch>
        </p:blipFill>
        <p:spPr>
          <a:xfrm>
            <a:off x="628650" y="1178718"/>
            <a:ext cx="3895490" cy="2795587"/>
          </a:xfrm>
          <a:prstGeom prst="rect">
            <a:avLst/>
          </a:prstGeom>
        </p:spPr>
      </p:pic>
      <p:pic>
        <p:nvPicPr>
          <p:cNvPr id="13" name="Picture 12">
            <a:extLst>
              <a:ext uri="{FF2B5EF4-FFF2-40B4-BE49-F238E27FC236}">
                <a16:creationId xmlns:a16="http://schemas.microsoft.com/office/drawing/2014/main" id="{B745E243-606C-463E-3BA4-DFB414AFB12C}"/>
              </a:ext>
            </a:extLst>
          </p:cNvPr>
          <p:cNvPicPr>
            <a:picLocks noChangeAspect="1"/>
          </p:cNvPicPr>
          <p:nvPr/>
        </p:nvPicPr>
        <p:blipFill>
          <a:blip r:embed="rId5"/>
          <a:stretch>
            <a:fillRect/>
          </a:stretch>
        </p:blipFill>
        <p:spPr>
          <a:xfrm>
            <a:off x="4756573" y="3974305"/>
            <a:ext cx="1339427" cy="2409973"/>
          </a:xfrm>
          <a:prstGeom prst="rect">
            <a:avLst/>
          </a:prstGeom>
        </p:spPr>
      </p:pic>
    </p:spTree>
    <p:extLst>
      <p:ext uri="{BB962C8B-B14F-4D97-AF65-F5344CB8AC3E}">
        <p14:creationId xmlns:p14="http://schemas.microsoft.com/office/powerpoint/2010/main" val="3403515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B5785A8-5DA6-13F3-EACD-20577A1C0E10}"/>
              </a:ext>
            </a:extLst>
          </p:cNvPr>
          <p:cNvPicPr>
            <a:picLocks noChangeAspect="1"/>
          </p:cNvPicPr>
          <p:nvPr/>
        </p:nvPicPr>
        <p:blipFill>
          <a:blip r:embed="rId2"/>
          <a:stretch>
            <a:fillRect/>
          </a:stretch>
        </p:blipFill>
        <p:spPr>
          <a:xfrm>
            <a:off x="4208801" y="0"/>
            <a:ext cx="4646293" cy="6857999"/>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7F6E779-7693-0DC0-B2DD-44AFB8C1BE1D}"/>
              </a:ext>
            </a:extLst>
          </p:cNvPr>
          <p:cNvSpPr txBox="1"/>
          <p:nvPr/>
        </p:nvSpPr>
        <p:spPr>
          <a:xfrm>
            <a:off x="313691" y="1757681"/>
            <a:ext cx="4477384" cy="912690"/>
          </a:xfrm>
          <a:prstGeom prst="rect">
            <a:avLst/>
          </a:prstGeom>
          <a:noFill/>
        </p:spPr>
        <p:txBody>
          <a:bodyPr wrap="square">
            <a:spAutoFit/>
          </a:bodyPr>
          <a:lstStyle/>
          <a:p>
            <a:pPr marL="0" marR="0">
              <a:lnSpc>
                <a:spcPct val="115000"/>
              </a:lnSpc>
              <a:spcBef>
                <a:spcPts val="0"/>
              </a:spcBef>
              <a:spcAft>
                <a:spcPts val="1000"/>
              </a:spcAft>
            </a:pPr>
            <a:r>
              <a:rPr lang="en-US" sz="2400" b="1" dirty="0">
                <a:solidFill>
                  <a:srgbClr val="C00000"/>
                </a:solidFill>
                <a:effectLst/>
                <a:latin typeface="Cambria" panose="02040503050406030204" pitchFamily="18" charset="0"/>
                <a:ea typeface="Cambria" panose="02040503050406030204" pitchFamily="18" charset="0"/>
                <a:cs typeface="Cambria" panose="02040503050406030204" pitchFamily="18" charset="0"/>
              </a:rPr>
              <a:t>Piggyback  Interface Connector </a:t>
            </a:r>
            <a:endParaRPr lang="en-US" sz="2400" b="1" dirty="0">
              <a:solidFill>
                <a:srgbClr val="C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853783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A6640A-F67A-4B21-2756-40382F6242F1}"/>
              </a:ext>
            </a:extLst>
          </p:cNvPr>
          <p:cNvSpPr txBox="1"/>
          <p:nvPr/>
        </p:nvSpPr>
        <p:spPr>
          <a:xfrm>
            <a:off x="104775" y="137926"/>
            <a:ext cx="12087225" cy="2027543"/>
          </a:xfrm>
          <a:prstGeom prst="rect">
            <a:avLst/>
          </a:prstGeom>
          <a:noFill/>
        </p:spPr>
        <p:txBody>
          <a:bodyPr wrap="square">
            <a:spAutoFit/>
          </a:bodyPr>
          <a:lstStyle/>
          <a:p>
            <a:pPr marL="0" marR="0" algn="just">
              <a:lnSpc>
                <a:spcPct val="115000"/>
              </a:lnSpc>
              <a:spcBef>
                <a:spcPts val="0"/>
              </a:spcBef>
              <a:spcAft>
                <a:spcPts val="1000"/>
              </a:spcAft>
            </a:pP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UART-USB Converter Device Driver (FT232)/(Prolific):</a:t>
            </a:r>
            <a:endParaRPr lang="en-US" sz="24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program in Manual mode: and connect the USB cable to PC. To make the board enter programming mode: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Verify in Windows -&gt; Control Panel-&gt; 1.Device Manager-&gt; 2.Ports-&gt; Right click -&gt;3. Properties-&gt; 4.COM Port Number-&gt; - Set to COM 3   (If not detected install FT232 device driver: CDM v2.10.00 WHQL Certified extract and give the path two times) -&gt; Advanced select Single digit COM x number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1" descr="F:\1-YSRDATA\2_D_Drive_Embedded_PC\7_EmbeddedLAb20.com\Kits\Emtron_ARM_Kit\devicemanager.png">
            <a:extLst>
              <a:ext uri="{FF2B5EF4-FFF2-40B4-BE49-F238E27FC236}">
                <a16:creationId xmlns:a16="http://schemas.microsoft.com/office/drawing/2014/main" id="{00E09085-8294-15C3-3604-CCC1B0929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3525" y="2072148"/>
            <a:ext cx="6743700" cy="4785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39139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1168</TotalTime>
  <Words>1169</Words>
  <Application>Microsoft Office PowerPoint</Application>
  <PresentationFormat>Widescreen</PresentationFormat>
  <Paragraphs>78</Paragraphs>
  <Slides>12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Abadi Extra Light</vt:lpstr>
      <vt:lpstr>Algerian</vt:lpstr>
      <vt:lpstr>Arial</vt:lpstr>
      <vt:lpstr>Calibri</vt:lpstr>
      <vt:lpstr>Calibri Light</vt:lpstr>
      <vt:lpstr>Cambria</vt:lpstr>
      <vt:lpstr>Microsoft Sans Serif</vt:lpstr>
      <vt:lpstr>Symbol</vt:lpstr>
      <vt:lpstr>Times New Roman</vt:lpstr>
      <vt:lpstr>Office Theme</vt:lpstr>
      <vt:lpstr>ARM-LPC2148 Piggyback Board</vt:lpstr>
      <vt:lpstr>Salient Features of ARM LPC2148</vt:lpstr>
      <vt:lpstr>Salient Features of ARM-LPC2148 Piggyback Board </vt:lpstr>
      <vt:lpstr>Hardware Operational Guidelines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nandkumar kinare</dc:creator>
  <cp:lastModifiedBy>nandkumar kinare</cp:lastModifiedBy>
  <cp:revision>62</cp:revision>
  <cp:lastPrinted>2023-02-05T12:17:31Z</cp:lastPrinted>
  <dcterms:created xsi:type="dcterms:W3CDTF">2023-02-04T10:37:18Z</dcterms:created>
  <dcterms:modified xsi:type="dcterms:W3CDTF">2023-03-11T05:40:06Z</dcterms:modified>
</cp:coreProperties>
</file>